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6" r:id="rId3"/>
    <p:sldId id="265" r:id="rId4"/>
    <p:sldId id="267" r:id="rId5"/>
  </p:sldIdLst>
  <p:sldSz cx="6858000" cy="12192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100" d="100"/>
          <a:sy n="100" d="100"/>
        </p:scale>
        <p:origin x="1032"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2018/6/22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428552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2018/6/22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46710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2018/6/22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88579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2018/6/22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40440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2018/6/22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42276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2018/6/22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95603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4453467"/>
            <a:ext cx="2901255" cy="65503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4453467"/>
            <a:ext cx="2915543" cy="65503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240A9FB-E13A-4232-B7AA-C23696B2CEFE}" type="datetimeFigureOut">
              <a:rPr kumimoji="1" lang="ja-JP" altLang="en-US" smtClean="0"/>
              <a:t>2018/6/22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7048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240A9FB-E13A-4232-B7AA-C23696B2CEFE}" type="datetimeFigureOut">
              <a:rPr kumimoji="1" lang="ja-JP" altLang="en-US" smtClean="0"/>
              <a:t>2018/6/22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4921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0A9FB-E13A-4232-B7AA-C23696B2CEFE}" type="datetimeFigureOut">
              <a:rPr kumimoji="1" lang="ja-JP" altLang="en-US" smtClean="0"/>
              <a:t>2018/6/22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07143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2018/6/22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87542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2018/6/22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56306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E240A9FB-E13A-4232-B7AA-C23696B2CEFE}" type="datetimeFigureOut">
              <a:rPr kumimoji="1" lang="ja-JP" altLang="en-US" smtClean="0"/>
              <a:t>2018/6/22</a:t>
            </a:fld>
            <a:endParaRPr kumimoji="1" lang="ja-JP" alt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975257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71011" y="3274830"/>
            <a:ext cx="5934132" cy="2983095"/>
          </a:xfrm>
          <a:ln w="12700" cap="rnd">
            <a:solidFill>
              <a:schemeClr val="accent1"/>
            </a:solidFill>
          </a:ln>
        </p:spPr>
        <p:txBody>
          <a:bodyPr>
            <a:normAutofit fontScale="62500" lnSpcReduction="20000"/>
          </a:bodyPr>
          <a:lstStyle/>
          <a:p>
            <a:pPr marL="0" indent="0">
              <a:lnSpc>
                <a:spcPct val="100000"/>
              </a:lnSpc>
              <a:buNone/>
            </a:pPr>
            <a:r>
              <a:rPr lang="ja-JP" altLang="en-US" sz="2200" b="1" dirty="0" smtClean="0">
                <a:latin typeface="+mn-ea"/>
              </a:rPr>
              <a:t>テレビ</a:t>
            </a:r>
            <a:r>
              <a:rPr lang="ja-JP" altLang="en-US" sz="2200" b="1" dirty="0">
                <a:latin typeface="+mn-ea"/>
              </a:rPr>
              <a:t>事業懇談会を</a:t>
            </a:r>
            <a:r>
              <a:rPr lang="ja-JP" altLang="en-US" sz="2200" b="1" dirty="0" smtClean="0">
                <a:latin typeface="+mn-ea"/>
              </a:rPr>
              <a:t>開催</a:t>
            </a:r>
            <a:endParaRPr lang="en-US" altLang="ja-JP" sz="2200" b="1" dirty="0" smtClean="0">
              <a:latin typeface="+mn-ea"/>
            </a:endParaRPr>
          </a:p>
          <a:p>
            <a:pPr marL="0" indent="0">
              <a:lnSpc>
                <a:spcPct val="120000"/>
              </a:lnSpc>
              <a:buNone/>
            </a:pPr>
            <a:r>
              <a:rPr lang="ja-JP" altLang="en-US" sz="1800" b="1" dirty="0"/>
              <a:t>　</a:t>
            </a:r>
            <a:r>
              <a:rPr lang="en-US" altLang="ja-JP" sz="1800" dirty="0">
                <a:latin typeface="+mn-ea"/>
              </a:rPr>
              <a:t>5</a:t>
            </a:r>
            <a:r>
              <a:rPr lang="ja-JP" altLang="en-US" sz="1800" dirty="0">
                <a:latin typeface="+mn-ea"/>
              </a:rPr>
              <a:t>月</a:t>
            </a:r>
            <a:r>
              <a:rPr lang="en-US" altLang="ja-JP" sz="1800" dirty="0">
                <a:latin typeface="+mn-ea"/>
              </a:rPr>
              <a:t>16</a:t>
            </a:r>
            <a:r>
              <a:rPr lang="ja-JP" altLang="en-US" sz="1800" dirty="0">
                <a:latin typeface="+mn-ea"/>
              </a:rPr>
              <a:t>日</a:t>
            </a:r>
            <a:r>
              <a:rPr lang="en-US" altLang="ja-JP" sz="1800" dirty="0">
                <a:latin typeface="+mn-ea"/>
              </a:rPr>
              <a:t>(</a:t>
            </a:r>
            <a:r>
              <a:rPr lang="ja-JP" altLang="en-US" sz="1800" dirty="0">
                <a:latin typeface="+mn-ea"/>
              </a:rPr>
              <a:t>水</a:t>
            </a:r>
            <a:r>
              <a:rPr lang="en-US" altLang="ja-JP" sz="1800" dirty="0">
                <a:latin typeface="+mn-ea"/>
              </a:rPr>
              <a:t>)</a:t>
            </a:r>
            <a:r>
              <a:rPr lang="ja-JP" altLang="en-US" sz="1800" dirty="0" err="1">
                <a:latin typeface="+mn-ea"/>
              </a:rPr>
              <a:t>、</a:t>
            </a:r>
            <a:r>
              <a:rPr lang="ja-JP" altLang="en-US" sz="1800" dirty="0">
                <a:latin typeface="+mn-ea"/>
              </a:rPr>
              <a:t>国産テレビ</a:t>
            </a:r>
            <a:r>
              <a:rPr lang="en-US" altLang="ja-JP" sz="1800" dirty="0">
                <a:latin typeface="+mn-ea"/>
              </a:rPr>
              <a:t>1</a:t>
            </a:r>
            <a:r>
              <a:rPr lang="ja-JP" altLang="en-US" sz="1800" dirty="0">
                <a:latin typeface="+mn-ea"/>
              </a:rPr>
              <a:t>号機の誕生から</a:t>
            </a:r>
            <a:r>
              <a:rPr lang="en-US" altLang="ja-JP" sz="1800" dirty="0">
                <a:latin typeface="+mn-ea"/>
              </a:rPr>
              <a:t>65</a:t>
            </a:r>
            <a:r>
              <a:rPr lang="ja-JP" altLang="en-US" sz="1800" dirty="0">
                <a:latin typeface="+mn-ea"/>
              </a:rPr>
              <a:t>周年を迎えた当社テレビ事業の今後の取り組みについて、メディア向け懇談会を堺本社にて実施しました</a:t>
            </a:r>
            <a:r>
              <a:rPr lang="ja-JP" altLang="en-US" sz="1800" dirty="0" smtClean="0">
                <a:latin typeface="+mn-ea"/>
              </a:rPr>
              <a:t>。</a:t>
            </a:r>
            <a:endParaRPr lang="en-US" altLang="ja-JP" sz="1800" dirty="0" smtClean="0">
              <a:latin typeface="+mn-ea"/>
            </a:endParaRPr>
          </a:p>
          <a:p>
            <a:pPr marL="0" indent="0">
              <a:lnSpc>
                <a:spcPct val="120000"/>
              </a:lnSpc>
              <a:buNone/>
            </a:pPr>
            <a:r>
              <a:rPr lang="ja-JP" altLang="en-US" sz="1800" dirty="0" smtClean="0">
                <a:latin typeface="+mn-ea"/>
              </a:rPr>
              <a:t>懇談会</a:t>
            </a:r>
            <a:r>
              <a:rPr lang="ja-JP" altLang="en-US" sz="1800" dirty="0">
                <a:latin typeface="+mn-ea"/>
              </a:rPr>
              <a:t>では、テレビシステム事業本部長の喜多村さんが「当社のテレビ事業の</a:t>
            </a:r>
            <a:r>
              <a:rPr lang="ja-JP" altLang="en-US" sz="1800" dirty="0" smtClean="0">
                <a:latin typeface="+mn-ea"/>
              </a:rPr>
              <a:t>歩み」「テレビ</a:t>
            </a:r>
            <a:r>
              <a:rPr lang="ja-JP" altLang="en-US" sz="1800" dirty="0">
                <a:latin typeface="+mn-ea"/>
              </a:rPr>
              <a:t>事業拡大の</a:t>
            </a:r>
            <a:r>
              <a:rPr lang="ja-JP" altLang="en-US" sz="1800" dirty="0" smtClean="0">
                <a:latin typeface="+mn-ea"/>
              </a:rPr>
              <a:t>取り組み」「</a:t>
            </a:r>
            <a:r>
              <a:rPr lang="en-US" altLang="ja-JP" sz="1800" dirty="0" smtClean="0">
                <a:latin typeface="+mn-ea"/>
              </a:rPr>
              <a:t>8K</a:t>
            </a:r>
            <a:r>
              <a:rPr lang="ja-JP" altLang="en-US" sz="1800" dirty="0">
                <a:latin typeface="+mn-ea"/>
              </a:rPr>
              <a:t>時代の</a:t>
            </a:r>
            <a:r>
              <a:rPr lang="ja-JP" altLang="en-US" sz="1800" dirty="0" smtClean="0">
                <a:latin typeface="+mn-ea"/>
              </a:rPr>
              <a:t>到来」「</a:t>
            </a:r>
            <a:r>
              <a:rPr lang="en-US" altLang="ja-JP" sz="1800" dirty="0" smtClean="0">
                <a:latin typeface="+mn-ea"/>
              </a:rPr>
              <a:t>2018</a:t>
            </a:r>
            <a:r>
              <a:rPr lang="ja-JP" altLang="en-US" sz="1800" dirty="0">
                <a:latin typeface="+mn-ea"/>
              </a:rPr>
              <a:t>年度 </a:t>
            </a:r>
            <a:r>
              <a:rPr lang="en-US" altLang="ja-JP" sz="1800" dirty="0">
                <a:latin typeface="+mn-ea"/>
              </a:rPr>
              <a:t>8K</a:t>
            </a:r>
            <a:r>
              <a:rPr lang="ja-JP" altLang="en-US" sz="1800" dirty="0">
                <a:latin typeface="+mn-ea"/>
              </a:rPr>
              <a:t>第</a:t>
            </a:r>
            <a:r>
              <a:rPr lang="en-US" altLang="ja-JP" sz="1800" dirty="0">
                <a:latin typeface="+mn-ea"/>
              </a:rPr>
              <a:t>2</a:t>
            </a:r>
            <a:r>
              <a:rPr lang="ja-JP" altLang="en-US" sz="1800" dirty="0" smtClean="0">
                <a:latin typeface="+mn-ea"/>
              </a:rPr>
              <a:t>展開」について説明、新聞・</a:t>
            </a:r>
            <a:r>
              <a:rPr lang="en-US" altLang="ja-JP" sz="1800" dirty="0" smtClean="0">
                <a:latin typeface="+mn-ea"/>
              </a:rPr>
              <a:t>WEB</a:t>
            </a:r>
            <a:r>
              <a:rPr lang="ja-JP" altLang="en-US" sz="1800" dirty="0" smtClean="0">
                <a:latin typeface="+mn-ea"/>
              </a:rPr>
              <a:t>をはじめ、多くの記事がメディアに掲載されました。</a:t>
            </a:r>
            <a:endParaRPr lang="en-US" altLang="ja-JP" sz="1800" dirty="0" smtClean="0">
              <a:latin typeface="+mn-ea"/>
            </a:endParaRPr>
          </a:p>
          <a:p>
            <a:pPr marL="0" indent="0">
              <a:lnSpc>
                <a:spcPct val="100000"/>
              </a:lnSpc>
              <a:buNone/>
            </a:pPr>
            <a:endParaRPr lang="en-US" altLang="ja-JP" sz="1800" dirty="0">
              <a:latin typeface="+mn-ea"/>
            </a:endParaRPr>
          </a:p>
          <a:p>
            <a:pPr>
              <a:lnSpc>
                <a:spcPct val="100000"/>
              </a:lnSpc>
            </a:pPr>
            <a:endParaRPr lang="en-US" altLang="ja-JP" sz="1800" dirty="0" smtClean="0">
              <a:latin typeface="+mn-ea"/>
            </a:endParaRPr>
          </a:p>
          <a:p>
            <a:pPr>
              <a:lnSpc>
                <a:spcPct val="100000"/>
              </a:lnSpc>
            </a:pPr>
            <a:endParaRPr lang="en-US" altLang="ja-JP" sz="1800" dirty="0">
              <a:latin typeface="+mn-ea"/>
            </a:endParaRPr>
          </a:p>
          <a:p>
            <a:pPr>
              <a:lnSpc>
                <a:spcPct val="100000"/>
              </a:lnSpc>
            </a:pPr>
            <a:endParaRPr lang="en-US" altLang="ja-JP" sz="1800" dirty="0" smtClean="0">
              <a:latin typeface="+mn-ea"/>
            </a:endParaRPr>
          </a:p>
          <a:p>
            <a:pPr>
              <a:lnSpc>
                <a:spcPct val="100000"/>
              </a:lnSpc>
            </a:pPr>
            <a:endParaRPr lang="en-US" altLang="ja-JP" sz="1800" dirty="0">
              <a:latin typeface="+mn-ea"/>
            </a:endParaRPr>
          </a:p>
          <a:p>
            <a:pPr marL="0" indent="0">
              <a:lnSpc>
                <a:spcPct val="100000"/>
              </a:lnSpc>
              <a:buNone/>
            </a:pPr>
            <a:r>
              <a:rPr lang="ja-JP" altLang="en-US" sz="1800" dirty="0" smtClean="0">
                <a:latin typeface="+mn-ea"/>
              </a:rPr>
              <a:t>　　　　　　　　　　　　　　　　　　　　　　　　　　　　</a:t>
            </a:r>
            <a:endParaRPr lang="en-US" altLang="ja-JP" sz="1800" dirty="0" smtClean="0">
              <a:latin typeface="+mn-ea"/>
            </a:endParaRPr>
          </a:p>
          <a:p>
            <a:pPr marL="0" indent="0">
              <a:lnSpc>
                <a:spcPct val="100000"/>
              </a:lnSpc>
              <a:buNone/>
            </a:pPr>
            <a:endParaRPr lang="en-US" altLang="ja-JP" sz="1800" dirty="0" smtClean="0">
              <a:latin typeface="+mn-ea"/>
            </a:endParaRPr>
          </a:p>
          <a:p>
            <a:pPr marL="0" indent="0">
              <a:lnSpc>
                <a:spcPct val="100000"/>
              </a:lnSpc>
              <a:buNone/>
            </a:pPr>
            <a:r>
              <a:rPr lang="ja-JP" altLang="en-US" sz="1800" dirty="0" smtClean="0">
                <a:latin typeface="+mn-ea"/>
              </a:rPr>
              <a:t>　</a:t>
            </a:r>
            <a:endParaRPr lang="en-US" altLang="ja-JP" sz="1800" dirty="0">
              <a:latin typeface="+mn-ea"/>
            </a:endParaRPr>
          </a:p>
          <a:p>
            <a:pPr marL="0" indent="0">
              <a:lnSpc>
                <a:spcPct val="120000"/>
              </a:lnSpc>
              <a:buNone/>
            </a:pPr>
            <a:endParaRPr lang="en-US" altLang="ja-JP" sz="1100" dirty="0" smtClean="0">
              <a:latin typeface="+mn-ea"/>
            </a:endParaRPr>
          </a:p>
          <a:p>
            <a:pPr marL="0" indent="0">
              <a:lnSpc>
                <a:spcPct val="120000"/>
              </a:lnSpc>
              <a:buNone/>
            </a:pPr>
            <a:endParaRPr lang="en-US" altLang="ja-JP" sz="1100" dirty="0">
              <a:latin typeface="+mn-ea"/>
            </a:endParaRPr>
          </a:p>
          <a:p>
            <a:pPr marL="0" indent="0">
              <a:lnSpc>
                <a:spcPct val="120000"/>
              </a:lnSpc>
              <a:buNone/>
            </a:pPr>
            <a:endParaRPr lang="en-US" altLang="ja-JP" sz="1100" dirty="0" smtClean="0">
              <a:latin typeface="+mn-ea"/>
            </a:endParaRPr>
          </a:p>
          <a:p>
            <a:pPr marL="0" indent="0">
              <a:lnSpc>
                <a:spcPct val="120000"/>
              </a:lnSpc>
              <a:buNone/>
            </a:pPr>
            <a:endParaRPr lang="en-US" altLang="ja-JP" sz="1600" dirty="0" smtClean="0">
              <a:latin typeface="+mn-ea"/>
            </a:endParaRPr>
          </a:p>
          <a:p>
            <a:pPr marL="0" indent="0">
              <a:lnSpc>
                <a:spcPct val="120000"/>
              </a:lnSpc>
              <a:buNone/>
            </a:pPr>
            <a:r>
              <a:rPr lang="ja-JP" altLang="en-US" sz="1600" dirty="0">
                <a:latin typeface="+mn-ea"/>
              </a:rPr>
              <a:t>　　</a:t>
            </a:r>
            <a:endParaRPr lang="en-US" altLang="ja-JP" sz="1600" dirty="0" smtClean="0">
              <a:latin typeface="+mn-ea"/>
            </a:endParaRPr>
          </a:p>
          <a:p>
            <a:pPr marL="0" indent="0">
              <a:buNone/>
            </a:pPr>
            <a:endParaRPr lang="en-US" altLang="ja-JP" sz="1300" dirty="0" smtClean="0">
              <a:latin typeface="+mn-ea"/>
            </a:endParaRPr>
          </a:p>
          <a:p>
            <a:pPr marL="0" indent="0" algn="ctr">
              <a:buNone/>
            </a:pPr>
            <a:endParaRPr lang="en-US" altLang="ja-JP" sz="1000" dirty="0" smtClean="0">
              <a:latin typeface="+mn-ea"/>
            </a:endParaRPr>
          </a:p>
          <a:p>
            <a:pPr marL="0" indent="0">
              <a:buNone/>
            </a:pPr>
            <a:endParaRPr lang="en-US" altLang="ja-JP" sz="3400" dirty="0">
              <a:latin typeface="+mn-ea"/>
            </a:endParaRPr>
          </a:p>
          <a:p>
            <a:pPr marL="0" indent="0">
              <a:buNone/>
            </a:pPr>
            <a:endParaRPr lang="en-US" altLang="ja-JP" sz="3400" dirty="0" smtClean="0">
              <a:latin typeface="+mn-ea"/>
            </a:endParaRPr>
          </a:p>
          <a:p>
            <a:pPr marL="0" indent="0">
              <a:buNone/>
            </a:pPr>
            <a:endParaRPr lang="en-US" altLang="ja-JP" sz="3400" dirty="0">
              <a:latin typeface="+mn-ea"/>
            </a:endParaRPr>
          </a:p>
          <a:p>
            <a:pPr marL="0" indent="0">
              <a:buNone/>
            </a:pPr>
            <a:endParaRPr lang="en-US" altLang="ja-JP" sz="3400" dirty="0" smtClean="0">
              <a:latin typeface="+mn-ea"/>
            </a:endParaRPr>
          </a:p>
          <a:p>
            <a:pPr marL="0" indent="0">
              <a:buNone/>
            </a:pPr>
            <a:endParaRPr lang="en-US" altLang="ja-JP" sz="3400" dirty="0">
              <a:latin typeface="+mn-ea"/>
            </a:endParaRPr>
          </a:p>
          <a:p>
            <a:pPr marL="0" indent="0">
              <a:buNone/>
            </a:pPr>
            <a:endParaRPr lang="en-US" altLang="ja-JP" sz="3400" dirty="0" smtClean="0">
              <a:latin typeface="+mn-ea"/>
            </a:endParaRPr>
          </a:p>
          <a:p>
            <a:pPr marL="0" indent="0">
              <a:buNone/>
            </a:pPr>
            <a:endParaRPr lang="en-US" altLang="ja-JP" sz="3400" dirty="0">
              <a:latin typeface="+mn-ea"/>
            </a:endParaRPr>
          </a:p>
          <a:p>
            <a:pPr marL="0" indent="0">
              <a:buNone/>
            </a:pPr>
            <a:endParaRPr lang="en-US" altLang="ja-JP" sz="3400" dirty="0" smtClean="0">
              <a:latin typeface="+mn-ea"/>
            </a:endParaRPr>
          </a:p>
          <a:p>
            <a:pPr marL="0" indent="0">
              <a:buNone/>
            </a:pPr>
            <a:endParaRPr lang="en-US" altLang="ja-JP" sz="3400" dirty="0">
              <a:latin typeface="+mn-ea"/>
            </a:endParaRPr>
          </a:p>
          <a:p>
            <a:pPr marL="0" indent="0">
              <a:buNone/>
            </a:pPr>
            <a:endParaRPr lang="en-US" altLang="ja-JP" sz="3400" dirty="0" smtClean="0">
              <a:latin typeface="+mn-ea"/>
            </a:endParaRPr>
          </a:p>
          <a:p>
            <a:pPr marL="0" indent="0">
              <a:buNone/>
            </a:pPr>
            <a:endParaRPr lang="en-US" altLang="ja-JP" sz="1100" dirty="0"/>
          </a:p>
          <a:p>
            <a:pPr marL="0" indent="0">
              <a:buNone/>
            </a:pPr>
            <a:endParaRPr lang="en-US" altLang="ja-JP" sz="1100" dirty="0" smtClean="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smtClean="0"/>
          </a:p>
          <a:p>
            <a:pPr marL="0" indent="0">
              <a:buNone/>
            </a:pPr>
            <a:endParaRPr lang="en-US" altLang="ja-JP" sz="1100" dirty="0"/>
          </a:p>
          <a:p>
            <a:pPr marL="0" indent="0">
              <a:buNone/>
            </a:pPr>
            <a:endParaRPr lang="en-US" altLang="ja-JP" sz="3400" dirty="0" smtClean="0">
              <a:latin typeface="+mn-ea"/>
            </a:endParaRPr>
          </a:p>
          <a:p>
            <a:pPr marL="0" indent="0">
              <a:lnSpc>
                <a:spcPct val="110000"/>
              </a:lnSpc>
              <a:buNone/>
            </a:pPr>
            <a:endParaRPr lang="en-US" altLang="ja-JP" sz="2800" dirty="0" smtClean="0">
              <a:latin typeface="+mn-ea"/>
            </a:endParaRPr>
          </a:p>
          <a:p>
            <a:pPr marL="0" indent="0">
              <a:lnSpc>
                <a:spcPct val="110000"/>
              </a:lnSpc>
              <a:buNone/>
            </a:pPr>
            <a:endParaRPr lang="en-US" altLang="ja-JP" sz="2800" dirty="0" smtClean="0">
              <a:latin typeface="+mn-ea"/>
            </a:endParaRPr>
          </a:p>
          <a:p>
            <a:pPr marL="0" indent="0">
              <a:buNone/>
            </a:pPr>
            <a:endParaRPr lang="ja-JP" altLang="en-US" sz="1800" dirty="0">
              <a:latin typeface="+mn-ea"/>
            </a:endParaRPr>
          </a:p>
          <a:p>
            <a:pPr marL="0" indent="0">
              <a:buNone/>
            </a:pP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835" y="4841949"/>
            <a:ext cx="2241985" cy="1296148"/>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9312" y="4841949"/>
            <a:ext cx="3318138" cy="1296148"/>
          </a:xfrm>
          <a:prstGeom prst="rect">
            <a:avLst/>
          </a:prstGeom>
        </p:spPr>
      </p:pic>
      <p:sp>
        <p:nvSpPr>
          <p:cNvPr id="7" name="タイトル 1"/>
          <p:cNvSpPr>
            <a:spLocks noGrp="1"/>
          </p:cNvSpPr>
          <p:nvPr>
            <p:ph type="title"/>
          </p:nvPr>
        </p:nvSpPr>
        <p:spPr>
          <a:xfrm>
            <a:off x="471012" y="6378225"/>
            <a:ext cx="5930170" cy="4451699"/>
          </a:xfrm>
          <a:ln w="12700" cap="rnd">
            <a:solidFill>
              <a:schemeClr val="accent1"/>
            </a:solidFill>
          </a:ln>
        </p:spPr>
        <p:txBody>
          <a:bodyPr anchor="t">
            <a:normAutofit fontScale="90000"/>
          </a:bodyPr>
          <a:lstStyle/>
          <a:p>
            <a:pPr>
              <a:lnSpc>
                <a:spcPct val="100000"/>
              </a:lnSpc>
            </a:pPr>
            <a:r>
              <a:rPr lang="ja-JP" altLang="en-US" sz="1600" b="1" dirty="0" smtClean="0">
                <a:latin typeface="+mj-ea"/>
              </a:rPr>
              <a:t>世界</a:t>
            </a:r>
            <a:r>
              <a:rPr lang="ja-JP" altLang="en-US" sz="1600" b="1" dirty="0">
                <a:latin typeface="+mj-ea"/>
              </a:rPr>
              <a:t>初</a:t>
            </a:r>
            <a:r>
              <a:rPr lang="en-US" altLang="ja-JP" sz="1600" b="1" baseline="30000" dirty="0">
                <a:latin typeface="+mj-ea"/>
              </a:rPr>
              <a:t>※1</a:t>
            </a:r>
            <a:r>
              <a:rPr lang="ja-JP" altLang="en-US" sz="1600" b="1" dirty="0">
                <a:latin typeface="+mj-ea"/>
              </a:rPr>
              <a:t>の</a:t>
            </a:r>
            <a:r>
              <a:rPr lang="en-US" altLang="ja-JP" sz="1600" b="1" dirty="0">
                <a:latin typeface="+mj-ea"/>
              </a:rPr>
              <a:t>8K</a:t>
            </a:r>
            <a:r>
              <a:rPr lang="ja-JP" altLang="en-US" sz="1600" b="1" dirty="0">
                <a:latin typeface="+mj-ea"/>
              </a:rPr>
              <a:t>対応液晶テレビが</a:t>
            </a:r>
            <a:r>
              <a:rPr lang="ja-JP" altLang="en-US" sz="1600" b="1" dirty="0" smtClean="0">
                <a:latin typeface="+mj-ea"/>
              </a:rPr>
              <a:t>、</a:t>
            </a:r>
            <a:r>
              <a:rPr lang="en-US" altLang="ja-JP" sz="1600" b="1" dirty="0" smtClean="0">
                <a:latin typeface="+mj-ea"/>
              </a:rPr>
              <a:t/>
            </a:r>
            <a:br>
              <a:rPr lang="en-US" altLang="ja-JP" sz="1600" b="1" dirty="0" smtClean="0">
                <a:latin typeface="+mj-ea"/>
              </a:rPr>
            </a:br>
            <a:r>
              <a:rPr lang="en-US" altLang="ja-JP" sz="1600" b="1" dirty="0" smtClean="0">
                <a:latin typeface="+mj-ea"/>
              </a:rPr>
              <a:t>SID</a:t>
            </a:r>
            <a:r>
              <a:rPr lang="en-US" altLang="ja-JP" sz="1600" b="1" baseline="30000" dirty="0" smtClean="0">
                <a:latin typeface="+mj-ea"/>
              </a:rPr>
              <a:t>※2</a:t>
            </a:r>
            <a:r>
              <a:rPr lang="ja-JP" altLang="en-US" sz="1600" b="1" dirty="0">
                <a:latin typeface="+mj-ea"/>
              </a:rPr>
              <a:t>主催の</a:t>
            </a:r>
            <a:r>
              <a:rPr lang="en-US" altLang="ja-JP" sz="1600" b="1" dirty="0">
                <a:latin typeface="+mj-ea"/>
              </a:rPr>
              <a:t>2018</a:t>
            </a:r>
            <a:r>
              <a:rPr lang="ja-JP" altLang="en-US" sz="1600" b="1" dirty="0">
                <a:latin typeface="+mj-ea"/>
              </a:rPr>
              <a:t>年「</a:t>
            </a:r>
            <a:r>
              <a:rPr lang="en-US" altLang="ja-JP" sz="1600" b="1" dirty="0">
                <a:latin typeface="+mj-ea"/>
              </a:rPr>
              <a:t>Display of the Year Award</a:t>
            </a:r>
            <a:r>
              <a:rPr lang="ja-JP" altLang="en-US" sz="1600" b="1" dirty="0">
                <a:latin typeface="+mj-ea"/>
              </a:rPr>
              <a:t>」を受賞</a:t>
            </a:r>
            <a:r>
              <a:rPr lang="ja-JP" altLang="en-US" sz="1400" b="1" dirty="0">
                <a:latin typeface="+mj-ea"/>
              </a:rPr>
              <a:t/>
            </a:r>
            <a:br>
              <a:rPr lang="ja-JP" altLang="en-US" sz="1400" b="1" dirty="0">
                <a:latin typeface="+mj-ea"/>
              </a:rPr>
            </a:br>
            <a:r>
              <a:rPr lang="ja-JP" altLang="en-US" sz="1600" b="1" dirty="0">
                <a:latin typeface="+mj-ea"/>
              </a:rPr>
              <a:t>　</a:t>
            </a:r>
            <a:r>
              <a:rPr lang="en-US" altLang="ja-JP" sz="1600" b="1" dirty="0" smtClean="0">
                <a:latin typeface="+mj-ea"/>
              </a:rPr>
              <a:t/>
            </a:r>
            <a:br>
              <a:rPr lang="en-US" altLang="ja-JP" sz="1600" b="1" dirty="0" smtClean="0">
                <a:latin typeface="+mj-ea"/>
              </a:rPr>
            </a:br>
            <a:r>
              <a:rPr lang="ja-JP" altLang="en-US" sz="1200" dirty="0" smtClean="0">
                <a:latin typeface="+mn-ea"/>
                <a:ea typeface="+mn-ea"/>
              </a:rPr>
              <a:t>　ディスプレイ</a:t>
            </a:r>
            <a:r>
              <a:rPr lang="ja-JP" altLang="en-US" sz="1200" dirty="0">
                <a:latin typeface="+mn-ea"/>
                <a:ea typeface="+mn-ea"/>
              </a:rPr>
              <a:t>関連の国際学会である</a:t>
            </a:r>
            <a:r>
              <a:rPr lang="en-US" altLang="ja-JP" sz="1200" dirty="0">
                <a:latin typeface="+mn-ea"/>
                <a:ea typeface="+mn-ea"/>
              </a:rPr>
              <a:t>SID</a:t>
            </a:r>
            <a:r>
              <a:rPr lang="ja-JP" altLang="en-US" sz="1200" dirty="0">
                <a:latin typeface="+mn-ea"/>
                <a:ea typeface="+mn-ea"/>
              </a:rPr>
              <a:t>が主催し、ディスプレイ業界の優れた技術・製品を表彰する「</a:t>
            </a:r>
            <a:r>
              <a:rPr lang="en-US" altLang="ja-JP" sz="1200" dirty="0">
                <a:latin typeface="+mn-ea"/>
                <a:ea typeface="+mn-ea"/>
              </a:rPr>
              <a:t>Display Industry Awards</a:t>
            </a:r>
            <a:r>
              <a:rPr lang="en-US" altLang="ja-JP" sz="1200" baseline="30000" dirty="0">
                <a:latin typeface="+mn-ea"/>
                <a:ea typeface="+mn-ea"/>
              </a:rPr>
              <a:t>※3</a:t>
            </a:r>
            <a:r>
              <a:rPr lang="ja-JP" altLang="en-US" sz="1200" dirty="0">
                <a:latin typeface="+mn-ea"/>
                <a:ea typeface="+mn-ea"/>
              </a:rPr>
              <a:t>」において、当社製</a:t>
            </a:r>
            <a:r>
              <a:rPr lang="en-US" altLang="ja-JP" sz="1200" dirty="0">
                <a:latin typeface="+mn-ea"/>
                <a:ea typeface="+mn-ea"/>
              </a:rPr>
              <a:t>70V</a:t>
            </a:r>
            <a:r>
              <a:rPr lang="ja-JP" altLang="en-US" sz="1200" dirty="0">
                <a:latin typeface="+mn-ea"/>
                <a:ea typeface="+mn-ea"/>
              </a:rPr>
              <a:t>型 </a:t>
            </a:r>
            <a:r>
              <a:rPr lang="en-US" altLang="ja-JP" sz="1200" dirty="0">
                <a:latin typeface="+mn-ea"/>
                <a:ea typeface="+mn-ea"/>
              </a:rPr>
              <a:t>8K</a:t>
            </a:r>
            <a:r>
              <a:rPr lang="ja-JP" altLang="en-US" sz="1200" dirty="0">
                <a:latin typeface="+mn-ea"/>
                <a:ea typeface="+mn-ea"/>
              </a:rPr>
              <a:t>対応液晶テレビが、昨年販売されたディスプレイの中で最も重要な技術・製品に贈られる賞「</a:t>
            </a:r>
            <a:r>
              <a:rPr lang="en-US" altLang="ja-JP" sz="1200" dirty="0">
                <a:latin typeface="+mn-ea"/>
                <a:ea typeface="+mn-ea"/>
              </a:rPr>
              <a:t>Display of the Year Award</a:t>
            </a:r>
            <a:r>
              <a:rPr lang="ja-JP" altLang="en-US" sz="1200" dirty="0">
                <a:latin typeface="+mn-ea"/>
                <a:ea typeface="+mn-ea"/>
              </a:rPr>
              <a:t>」を受賞しました。当社は今後も、</a:t>
            </a:r>
            <a:r>
              <a:rPr lang="en-US" altLang="ja-JP" sz="1200" dirty="0">
                <a:latin typeface="+mn-ea"/>
                <a:ea typeface="+mn-ea"/>
              </a:rPr>
              <a:t>8K</a:t>
            </a:r>
            <a:r>
              <a:rPr lang="ja-JP" altLang="en-US" sz="1200" dirty="0">
                <a:latin typeface="+mn-ea"/>
                <a:ea typeface="+mn-ea"/>
              </a:rPr>
              <a:t>対応液晶テレビに加え、さまざまな</a:t>
            </a:r>
            <a:r>
              <a:rPr lang="en-US" altLang="ja-JP" sz="1200" dirty="0">
                <a:latin typeface="+mn-ea"/>
                <a:ea typeface="+mn-ea"/>
              </a:rPr>
              <a:t>8K</a:t>
            </a:r>
            <a:r>
              <a:rPr lang="ja-JP" altLang="en-US" sz="1200" dirty="0">
                <a:latin typeface="+mn-ea"/>
                <a:ea typeface="+mn-ea"/>
              </a:rPr>
              <a:t>関連商品の開発を加速させ、「</a:t>
            </a:r>
            <a:r>
              <a:rPr lang="en-US" altLang="ja-JP" sz="1200" dirty="0">
                <a:latin typeface="+mn-ea"/>
                <a:ea typeface="+mn-ea"/>
              </a:rPr>
              <a:t>8K</a:t>
            </a:r>
            <a:r>
              <a:rPr lang="ja-JP" altLang="en-US" sz="1200" dirty="0">
                <a:latin typeface="+mn-ea"/>
                <a:ea typeface="+mn-ea"/>
              </a:rPr>
              <a:t>エコシステム」の構築で世界をリードしてまいります。</a:t>
            </a:r>
            <a:br>
              <a:rPr lang="ja-JP" altLang="en-US" sz="1200" dirty="0">
                <a:latin typeface="+mn-ea"/>
                <a:ea typeface="+mn-ea"/>
              </a:rPr>
            </a:br>
            <a:r>
              <a:rPr lang="ja-JP" altLang="en-US" sz="1200" dirty="0">
                <a:latin typeface="+mn-ea"/>
                <a:ea typeface="+mn-ea"/>
              </a:rPr>
              <a:t/>
            </a:r>
            <a:br>
              <a:rPr lang="ja-JP" altLang="en-US"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ja-JP" altLang="en-US" sz="1200" dirty="0" smtClean="0">
                <a:latin typeface="+mn-ea"/>
                <a:ea typeface="+mn-ea"/>
              </a:rPr>
              <a:t>　受 </a:t>
            </a:r>
            <a:r>
              <a:rPr lang="ja-JP" altLang="en-US" sz="1200" dirty="0">
                <a:latin typeface="+mn-ea"/>
                <a:ea typeface="+mn-ea"/>
              </a:rPr>
              <a:t>賞 名：「</a:t>
            </a:r>
            <a:r>
              <a:rPr lang="en-US" altLang="ja-JP" sz="1200" dirty="0">
                <a:latin typeface="+mn-ea"/>
                <a:ea typeface="+mn-ea"/>
              </a:rPr>
              <a:t>Display of the Year Award</a:t>
            </a:r>
            <a:r>
              <a:rPr lang="ja-JP" altLang="en-US" sz="1200" dirty="0">
                <a:latin typeface="+mn-ea"/>
                <a:ea typeface="+mn-ea"/>
              </a:rPr>
              <a:t>」</a:t>
            </a:r>
            <a:br>
              <a:rPr lang="ja-JP" altLang="en-US" sz="1200" dirty="0">
                <a:latin typeface="+mn-ea"/>
                <a:ea typeface="+mn-ea"/>
              </a:rPr>
            </a:br>
            <a:r>
              <a:rPr lang="ja-JP" altLang="en-US" sz="1200" dirty="0" smtClean="0">
                <a:latin typeface="+mn-ea"/>
                <a:ea typeface="+mn-ea"/>
              </a:rPr>
              <a:t>　受賞</a:t>
            </a:r>
            <a:r>
              <a:rPr lang="ja-JP" altLang="en-US" sz="1200" dirty="0">
                <a:latin typeface="+mn-ea"/>
                <a:ea typeface="+mn-ea"/>
              </a:rPr>
              <a:t>対象：</a:t>
            </a:r>
            <a:r>
              <a:rPr lang="en-US" altLang="ja-JP" sz="1200" dirty="0">
                <a:latin typeface="+mn-ea"/>
                <a:ea typeface="+mn-ea"/>
              </a:rPr>
              <a:t>70-inch 8K LCD TV</a:t>
            </a:r>
            <a:br>
              <a:rPr lang="en-US" altLang="ja-JP" sz="1200" dirty="0">
                <a:latin typeface="+mn-ea"/>
                <a:ea typeface="+mn-ea"/>
              </a:rPr>
            </a:br>
            <a:r>
              <a:rPr lang="ja-JP" altLang="en-US" sz="1200" dirty="0" smtClean="0">
                <a:latin typeface="+mn-ea"/>
                <a:ea typeface="+mn-ea"/>
              </a:rPr>
              <a:t>　受賞</a:t>
            </a:r>
            <a:r>
              <a:rPr lang="ja-JP" altLang="en-US" sz="1200" dirty="0">
                <a:latin typeface="+mn-ea"/>
                <a:ea typeface="+mn-ea"/>
              </a:rPr>
              <a:t>会社：シャープ株式会社</a:t>
            </a:r>
            <a:br>
              <a:rPr lang="ja-JP" altLang="en-US" sz="1200" dirty="0">
                <a:latin typeface="+mn-ea"/>
                <a:ea typeface="+mn-ea"/>
              </a:rPr>
            </a:br>
            <a:r>
              <a:rPr lang="ja-JP" altLang="en-US" sz="1000" dirty="0" smtClean="0"/>
              <a:t>　　</a:t>
            </a:r>
            <a:r>
              <a:rPr lang="en-US" altLang="ja-JP" sz="1000" dirty="0"/>
              <a:t/>
            </a:r>
            <a:br>
              <a:rPr lang="en-US" altLang="ja-JP" sz="1000" dirty="0"/>
            </a:br>
            <a:r>
              <a:rPr lang="ja-JP" altLang="en-US" sz="1000" dirty="0" smtClean="0"/>
              <a:t>　　　</a:t>
            </a:r>
            <a:r>
              <a:rPr lang="en-US" altLang="ja-JP" sz="1000" dirty="0"/>
              <a:t/>
            </a:r>
            <a:br>
              <a:rPr lang="en-US" altLang="ja-JP" sz="1000" dirty="0"/>
            </a:br>
            <a:r>
              <a:rPr lang="ja-JP" altLang="en-US" sz="1000" dirty="0" smtClean="0"/>
              <a:t>　　　　　　　　　　　　　　　　　　　　　　　　　　　　　　　　　　　　　　</a:t>
            </a:r>
            <a:r>
              <a:rPr lang="en-US" altLang="ja-JP" sz="1300" dirty="0" smtClean="0">
                <a:latin typeface="+mn-ea"/>
                <a:ea typeface="+mn-ea"/>
              </a:rPr>
              <a:t/>
            </a:r>
            <a:br>
              <a:rPr lang="en-US" altLang="ja-JP" sz="1300" dirty="0" smtClean="0">
                <a:latin typeface="+mn-ea"/>
                <a:ea typeface="+mn-ea"/>
              </a:rPr>
            </a:br>
            <a:r>
              <a:rPr lang="en-US" altLang="ja-JP" sz="1100" dirty="0" smtClean="0">
                <a:latin typeface="+mn-ea"/>
                <a:ea typeface="+mn-ea"/>
              </a:rPr>
              <a:t>※</a:t>
            </a:r>
            <a:r>
              <a:rPr lang="en-US" altLang="ja-JP" sz="1100" dirty="0">
                <a:latin typeface="+mn-ea"/>
                <a:ea typeface="+mn-ea"/>
              </a:rPr>
              <a:t>1</a:t>
            </a:r>
            <a:r>
              <a:rPr lang="ja-JP" altLang="en-US" sz="1100" dirty="0">
                <a:latin typeface="+mn-ea"/>
                <a:ea typeface="+mn-ea"/>
              </a:rPr>
              <a:t>　</a:t>
            </a:r>
            <a:r>
              <a:rPr lang="en-US" altLang="ja-JP" sz="1100" dirty="0">
                <a:latin typeface="+mn-ea"/>
                <a:ea typeface="+mn-ea"/>
              </a:rPr>
              <a:t>2017</a:t>
            </a:r>
            <a:r>
              <a:rPr lang="ja-JP" altLang="en-US" sz="1100" dirty="0">
                <a:latin typeface="+mn-ea"/>
                <a:ea typeface="+mn-ea"/>
              </a:rPr>
              <a:t>年</a:t>
            </a:r>
            <a:r>
              <a:rPr lang="en-US" altLang="ja-JP" sz="1100" dirty="0">
                <a:latin typeface="+mn-ea"/>
                <a:ea typeface="+mn-ea"/>
              </a:rPr>
              <a:t>10</a:t>
            </a:r>
            <a:r>
              <a:rPr lang="ja-JP" altLang="en-US" sz="1100" dirty="0">
                <a:latin typeface="+mn-ea"/>
                <a:ea typeface="+mn-ea"/>
              </a:rPr>
              <a:t>月発売</a:t>
            </a:r>
            <a:r>
              <a:rPr lang="en-US" altLang="ja-JP" sz="1100" dirty="0">
                <a:latin typeface="+mn-ea"/>
                <a:ea typeface="+mn-ea"/>
              </a:rPr>
              <a:t>(</a:t>
            </a:r>
            <a:r>
              <a:rPr lang="ja-JP" altLang="en-US" sz="1100" dirty="0">
                <a:latin typeface="+mn-ea"/>
                <a:ea typeface="+mn-ea"/>
              </a:rPr>
              <a:t>中国</a:t>
            </a:r>
            <a:r>
              <a:rPr lang="en-US" altLang="ja-JP" sz="1100" dirty="0">
                <a:latin typeface="+mn-ea"/>
                <a:ea typeface="+mn-ea"/>
              </a:rPr>
              <a:t>)</a:t>
            </a:r>
            <a:r>
              <a:rPr lang="ja-JP" altLang="en-US" sz="1100" dirty="0" err="1">
                <a:latin typeface="+mn-ea"/>
                <a:ea typeface="+mn-ea"/>
              </a:rPr>
              <a:t>、</a:t>
            </a:r>
            <a:r>
              <a:rPr lang="en-US" altLang="ja-JP" sz="1100" dirty="0">
                <a:latin typeface="+mn-ea"/>
                <a:ea typeface="+mn-ea"/>
              </a:rPr>
              <a:t>2017</a:t>
            </a:r>
            <a:r>
              <a:rPr lang="ja-JP" altLang="en-US" sz="1100" dirty="0">
                <a:latin typeface="+mn-ea"/>
                <a:ea typeface="+mn-ea"/>
              </a:rPr>
              <a:t>年</a:t>
            </a:r>
            <a:r>
              <a:rPr lang="en-US" altLang="ja-JP" sz="1100" dirty="0">
                <a:latin typeface="+mn-ea"/>
                <a:ea typeface="+mn-ea"/>
              </a:rPr>
              <a:t>12</a:t>
            </a:r>
            <a:r>
              <a:rPr lang="ja-JP" altLang="en-US" sz="1100" dirty="0">
                <a:latin typeface="+mn-ea"/>
                <a:ea typeface="+mn-ea"/>
              </a:rPr>
              <a:t>月発売</a:t>
            </a:r>
            <a:r>
              <a:rPr lang="en-US" altLang="ja-JP" sz="1100" dirty="0">
                <a:latin typeface="+mn-ea"/>
                <a:ea typeface="+mn-ea"/>
              </a:rPr>
              <a:t>(</a:t>
            </a:r>
            <a:r>
              <a:rPr lang="ja-JP" altLang="en-US" sz="1100" dirty="0">
                <a:latin typeface="+mn-ea"/>
                <a:ea typeface="+mn-ea"/>
              </a:rPr>
              <a:t>日本</a:t>
            </a:r>
            <a:r>
              <a:rPr lang="en-US" altLang="ja-JP" sz="1100" dirty="0">
                <a:latin typeface="+mn-ea"/>
                <a:ea typeface="+mn-ea"/>
              </a:rPr>
              <a:t>)</a:t>
            </a:r>
            <a:r>
              <a:rPr lang="ja-JP" altLang="en-US" sz="1100" dirty="0" err="1">
                <a:latin typeface="+mn-ea"/>
                <a:ea typeface="+mn-ea"/>
              </a:rPr>
              <a:t>。</a:t>
            </a:r>
            <a:r>
              <a:rPr lang="en-US" altLang="ja-JP" sz="1100" dirty="0">
                <a:latin typeface="+mn-ea"/>
                <a:ea typeface="+mn-ea"/>
              </a:rPr>
              <a:t>8K</a:t>
            </a:r>
            <a:r>
              <a:rPr lang="ja-JP" altLang="en-US" sz="1100" dirty="0">
                <a:latin typeface="+mn-ea"/>
                <a:ea typeface="+mn-ea"/>
              </a:rPr>
              <a:t>映像の表示が可能な画素数</a:t>
            </a:r>
            <a:r>
              <a:rPr lang="en-US" altLang="ja-JP" sz="1100" dirty="0" smtClean="0">
                <a:latin typeface="+mn-ea"/>
                <a:ea typeface="+mn-ea"/>
              </a:rPr>
              <a:t>7,680×4,320</a:t>
            </a:r>
            <a:br>
              <a:rPr lang="en-US" altLang="ja-JP" sz="1100" dirty="0" smtClean="0">
                <a:latin typeface="+mn-ea"/>
                <a:ea typeface="+mn-ea"/>
              </a:rPr>
            </a:br>
            <a:r>
              <a:rPr lang="ja-JP" altLang="en-US" sz="1100" dirty="0">
                <a:latin typeface="+mn-ea"/>
                <a:ea typeface="+mn-ea"/>
              </a:rPr>
              <a:t>　</a:t>
            </a:r>
            <a:r>
              <a:rPr lang="ja-JP" altLang="en-US" sz="1100" dirty="0" smtClean="0">
                <a:latin typeface="+mn-ea"/>
                <a:ea typeface="+mn-ea"/>
              </a:rPr>
              <a:t>　　の</a:t>
            </a:r>
            <a:r>
              <a:rPr lang="ja-JP" altLang="en-US" sz="1100" dirty="0">
                <a:latin typeface="+mn-ea"/>
                <a:ea typeface="+mn-ea"/>
              </a:rPr>
              <a:t>液晶パネルを搭載し、</a:t>
            </a:r>
            <a:r>
              <a:rPr lang="en-US" altLang="ja-JP" sz="1100" dirty="0">
                <a:latin typeface="+mn-ea"/>
                <a:ea typeface="+mn-ea"/>
              </a:rPr>
              <a:t>8K</a:t>
            </a:r>
            <a:r>
              <a:rPr lang="ja-JP" altLang="en-US" sz="1100" dirty="0">
                <a:latin typeface="+mn-ea"/>
                <a:ea typeface="+mn-ea"/>
              </a:rPr>
              <a:t>映像の入力が可能な</a:t>
            </a:r>
            <a:r>
              <a:rPr lang="en-US" altLang="ja-JP" sz="1100" dirty="0">
                <a:latin typeface="+mn-ea"/>
                <a:ea typeface="+mn-ea"/>
              </a:rPr>
              <a:t>HDMI</a:t>
            </a:r>
            <a:r>
              <a:rPr lang="ja-JP" altLang="en-US" sz="1100" dirty="0">
                <a:latin typeface="+mn-ea"/>
                <a:ea typeface="+mn-ea"/>
              </a:rPr>
              <a:t>入力端子を搭載した民生用液晶</a:t>
            </a:r>
            <a:r>
              <a:rPr lang="ja-JP" altLang="en-US" sz="1100" dirty="0" smtClean="0">
                <a:latin typeface="+mn-ea"/>
                <a:ea typeface="+mn-ea"/>
              </a:rPr>
              <a:t>テレビ</a:t>
            </a:r>
            <a:r>
              <a:rPr lang="en-US" altLang="ja-JP" sz="1100" dirty="0" smtClean="0">
                <a:latin typeface="+mn-ea"/>
                <a:ea typeface="+mn-ea"/>
              </a:rPr>
              <a:t/>
            </a:r>
            <a:br>
              <a:rPr lang="en-US" altLang="ja-JP" sz="1100" dirty="0" smtClean="0">
                <a:latin typeface="+mn-ea"/>
                <a:ea typeface="+mn-ea"/>
              </a:rPr>
            </a:br>
            <a:r>
              <a:rPr lang="ja-JP" altLang="en-US" sz="1100" dirty="0">
                <a:latin typeface="+mn-ea"/>
                <a:ea typeface="+mn-ea"/>
              </a:rPr>
              <a:t>　</a:t>
            </a:r>
            <a:r>
              <a:rPr lang="ja-JP" altLang="en-US" sz="1100" dirty="0" smtClean="0">
                <a:latin typeface="+mn-ea"/>
                <a:ea typeface="+mn-ea"/>
              </a:rPr>
              <a:t>　　と</a:t>
            </a:r>
            <a:r>
              <a:rPr lang="ja-JP" altLang="en-US" sz="1100" dirty="0">
                <a:latin typeface="+mn-ea"/>
                <a:ea typeface="+mn-ea"/>
              </a:rPr>
              <a:t>して。</a:t>
            </a:r>
            <a:r>
              <a:rPr lang="en-US" altLang="ja-JP" sz="1100" dirty="0">
                <a:latin typeface="+mn-ea"/>
                <a:ea typeface="+mn-ea"/>
              </a:rPr>
              <a:t>8K</a:t>
            </a:r>
            <a:r>
              <a:rPr lang="ja-JP" altLang="en-US" sz="1100" dirty="0">
                <a:latin typeface="+mn-ea"/>
                <a:ea typeface="+mn-ea"/>
              </a:rPr>
              <a:t>放送の受信機能は搭載しておりません</a:t>
            </a:r>
            <a:r>
              <a:rPr lang="ja-JP" altLang="en-US" sz="1100" dirty="0" smtClean="0">
                <a:latin typeface="+mn-ea"/>
                <a:ea typeface="+mn-ea"/>
              </a:rPr>
              <a:t>。</a:t>
            </a:r>
            <a:r>
              <a:rPr lang="en-US" altLang="ja-JP" sz="1100" dirty="0" smtClean="0">
                <a:latin typeface="+mn-ea"/>
                <a:ea typeface="+mn-ea"/>
              </a:rPr>
              <a:t/>
            </a:r>
            <a:br>
              <a:rPr lang="en-US" altLang="ja-JP" sz="1100" dirty="0" smtClean="0">
                <a:latin typeface="+mn-ea"/>
                <a:ea typeface="+mn-ea"/>
              </a:rPr>
            </a:br>
            <a:r>
              <a:rPr lang="en-US" altLang="ja-JP" sz="1100" dirty="0" smtClean="0">
                <a:latin typeface="+mn-ea"/>
                <a:ea typeface="+mn-ea"/>
              </a:rPr>
              <a:t>※</a:t>
            </a:r>
            <a:r>
              <a:rPr lang="en-US" altLang="ja-JP" sz="1100" dirty="0">
                <a:latin typeface="+mn-ea"/>
                <a:ea typeface="+mn-ea"/>
              </a:rPr>
              <a:t>2</a:t>
            </a:r>
            <a:r>
              <a:rPr lang="ja-JP" altLang="en-US" sz="1100" dirty="0">
                <a:latin typeface="+mn-ea"/>
                <a:ea typeface="+mn-ea"/>
              </a:rPr>
              <a:t>　</a:t>
            </a:r>
            <a:r>
              <a:rPr lang="en-US" altLang="ja-JP" sz="1100" dirty="0">
                <a:latin typeface="+mn-ea"/>
                <a:ea typeface="+mn-ea"/>
              </a:rPr>
              <a:t>The Society for Information Display</a:t>
            </a:r>
            <a:r>
              <a:rPr lang="ja-JP" altLang="en-US" sz="1100" dirty="0">
                <a:latin typeface="+mn-ea"/>
                <a:ea typeface="+mn-ea"/>
              </a:rPr>
              <a:t>の略</a:t>
            </a:r>
            <a:r>
              <a:rPr lang="ja-JP" altLang="en-US" sz="1100" dirty="0" smtClean="0">
                <a:latin typeface="+mn-ea"/>
                <a:ea typeface="+mn-ea"/>
              </a:rPr>
              <a:t>。</a:t>
            </a:r>
            <a:r>
              <a:rPr lang="en-US" altLang="ja-JP" sz="1100" dirty="0" smtClean="0">
                <a:latin typeface="+mn-ea"/>
                <a:ea typeface="+mn-ea"/>
              </a:rPr>
              <a:t/>
            </a:r>
            <a:br>
              <a:rPr lang="en-US" altLang="ja-JP" sz="1100" dirty="0" smtClean="0">
                <a:latin typeface="+mn-ea"/>
                <a:ea typeface="+mn-ea"/>
              </a:rPr>
            </a:br>
            <a:r>
              <a:rPr lang="en-US" altLang="ja-JP" sz="1100" dirty="0" smtClean="0">
                <a:latin typeface="+mn-ea"/>
                <a:ea typeface="+mn-ea"/>
              </a:rPr>
              <a:t>※</a:t>
            </a:r>
            <a:r>
              <a:rPr lang="en-US" altLang="ja-JP" sz="1100" dirty="0">
                <a:latin typeface="+mn-ea"/>
                <a:ea typeface="+mn-ea"/>
              </a:rPr>
              <a:t>3</a:t>
            </a:r>
            <a:r>
              <a:rPr lang="ja-JP" altLang="en-US" sz="1100" dirty="0">
                <a:latin typeface="+mn-ea"/>
                <a:ea typeface="+mn-ea"/>
              </a:rPr>
              <a:t>　「</a:t>
            </a:r>
            <a:r>
              <a:rPr lang="en-US" altLang="ja-JP" sz="1100" dirty="0">
                <a:latin typeface="+mn-ea"/>
                <a:ea typeface="+mn-ea"/>
              </a:rPr>
              <a:t>Display Industry Awards</a:t>
            </a:r>
            <a:r>
              <a:rPr lang="ja-JP" altLang="en-US" sz="1100" dirty="0">
                <a:latin typeface="+mn-ea"/>
                <a:ea typeface="+mn-ea"/>
              </a:rPr>
              <a:t>」は、</a:t>
            </a:r>
            <a:r>
              <a:rPr lang="en-US" altLang="ja-JP" sz="1100" dirty="0">
                <a:latin typeface="+mn-ea"/>
                <a:ea typeface="+mn-ea"/>
              </a:rPr>
              <a:t>SID</a:t>
            </a:r>
            <a:r>
              <a:rPr lang="ja-JP" altLang="en-US" sz="1100" dirty="0">
                <a:latin typeface="+mn-ea"/>
                <a:ea typeface="+mn-ea"/>
              </a:rPr>
              <a:t>が</a:t>
            </a:r>
            <a:r>
              <a:rPr lang="en-US" altLang="ja-JP" sz="1100" dirty="0">
                <a:latin typeface="+mn-ea"/>
                <a:ea typeface="+mn-ea"/>
              </a:rPr>
              <a:t>1995</a:t>
            </a:r>
            <a:r>
              <a:rPr lang="ja-JP" altLang="en-US" sz="1100" dirty="0">
                <a:latin typeface="+mn-ea"/>
                <a:ea typeface="+mn-ea"/>
              </a:rPr>
              <a:t>年から毎年実施しているディスプレイ業界で権威</a:t>
            </a:r>
            <a:r>
              <a:rPr lang="ja-JP" altLang="en-US" sz="1100" dirty="0" smtClean="0">
                <a:latin typeface="+mn-ea"/>
                <a:ea typeface="+mn-ea"/>
              </a:rPr>
              <a:t>の</a:t>
            </a:r>
            <a:r>
              <a:rPr lang="en-US" altLang="ja-JP" sz="1100" dirty="0" smtClean="0">
                <a:latin typeface="+mn-ea"/>
                <a:ea typeface="+mn-ea"/>
              </a:rPr>
              <a:t/>
            </a:r>
            <a:br>
              <a:rPr lang="en-US" altLang="ja-JP" sz="1100" dirty="0" smtClean="0">
                <a:latin typeface="+mn-ea"/>
                <a:ea typeface="+mn-ea"/>
              </a:rPr>
            </a:br>
            <a:r>
              <a:rPr lang="ja-JP" altLang="en-US" sz="1100" dirty="0">
                <a:latin typeface="+mn-ea"/>
                <a:ea typeface="+mn-ea"/>
              </a:rPr>
              <a:t>　</a:t>
            </a:r>
            <a:r>
              <a:rPr lang="ja-JP" altLang="en-US" sz="1100" dirty="0" smtClean="0">
                <a:latin typeface="+mn-ea"/>
                <a:ea typeface="+mn-ea"/>
              </a:rPr>
              <a:t>　　ある</a:t>
            </a:r>
            <a:r>
              <a:rPr lang="ja-JP" altLang="en-US" sz="1100" dirty="0">
                <a:latin typeface="+mn-ea"/>
                <a:ea typeface="+mn-ea"/>
              </a:rPr>
              <a:t>賞の</a:t>
            </a:r>
            <a:r>
              <a:rPr lang="en-US" altLang="ja-JP" sz="1100" dirty="0">
                <a:latin typeface="+mn-ea"/>
                <a:ea typeface="+mn-ea"/>
              </a:rPr>
              <a:t>1</a:t>
            </a:r>
            <a:r>
              <a:rPr lang="ja-JP" altLang="en-US" sz="1100" dirty="0">
                <a:latin typeface="+mn-ea"/>
                <a:ea typeface="+mn-ea"/>
              </a:rPr>
              <a:t>つ。次の</a:t>
            </a:r>
            <a:r>
              <a:rPr lang="en-US" altLang="ja-JP" sz="1100" dirty="0">
                <a:latin typeface="+mn-ea"/>
                <a:ea typeface="+mn-ea"/>
              </a:rPr>
              <a:t>3</a:t>
            </a:r>
            <a:r>
              <a:rPr lang="ja-JP" altLang="en-US" sz="1100" dirty="0" err="1">
                <a:latin typeface="+mn-ea"/>
                <a:ea typeface="+mn-ea"/>
              </a:rPr>
              <a:t>つの</a:t>
            </a:r>
            <a:r>
              <a:rPr lang="ja-JP" altLang="en-US" sz="1100" dirty="0">
                <a:latin typeface="+mn-ea"/>
                <a:ea typeface="+mn-ea"/>
              </a:rPr>
              <a:t>部門で選出し</a:t>
            </a:r>
            <a:r>
              <a:rPr lang="ja-JP" altLang="en-US" sz="1100" dirty="0" smtClean="0">
                <a:latin typeface="+mn-ea"/>
                <a:ea typeface="+mn-ea"/>
              </a:rPr>
              <a:t>表彰されます。</a:t>
            </a:r>
            <a:r>
              <a:rPr lang="ja-JP" altLang="en-US" sz="1100" dirty="0">
                <a:latin typeface="+mn-ea"/>
                <a:ea typeface="+mn-ea"/>
              </a:rPr>
              <a:t/>
            </a:r>
            <a:br>
              <a:rPr lang="ja-JP" altLang="en-US" sz="1100" dirty="0">
                <a:latin typeface="+mn-ea"/>
                <a:ea typeface="+mn-ea"/>
              </a:rPr>
            </a:br>
            <a:r>
              <a:rPr lang="ja-JP" altLang="en-US" sz="1100" dirty="0" smtClean="0">
                <a:latin typeface="+mn-ea"/>
                <a:ea typeface="+mn-ea"/>
              </a:rPr>
              <a:t>　　　①</a:t>
            </a:r>
            <a:r>
              <a:rPr lang="ja-JP" altLang="en-US" sz="1100" dirty="0">
                <a:latin typeface="+mn-ea"/>
                <a:ea typeface="+mn-ea"/>
              </a:rPr>
              <a:t>「</a:t>
            </a:r>
            <a:r>
              <a:rPr lang="en-US" altLang="ja-JP" sz="1100" dirty="0">
                <a:latin typeface="+mn-ea"/>
                <a:ea typeface="+mn-ea"/>
              </a:rPr>
              <a:t>Display of the Year Award</a:t>
            </a:r>
            <a:r>
              <a:rPr lang="ja-JP" altLang="en-US" sz="1100" dirty="0">
                <a:latin typeface="+mn-ea"/>
                <a:ea typeface="+mn-ea"/>
              </a:rPr>
              <a:t>」</a:t>
            </a:r>
            <a:r>
              <a:rPr lang="en-US" altLang="ja-JP" sz="1100" dirty="0">
                <a:latin typeface="+mn-ea"/>
                <a:ea typeface="+mn-ea"/>
              </a:rPr>
              <a:t>(</a:t>
            </a:r>
            <a:r>
              <a:rPr lang="ja-JP" altLang="en-US" sz="1100" dirty="0">
                <a:latin typeface="+mn-ea"/>
                <a:ea typeface="+mn-ea"/>
              </a:rPr>
              <a:t>ディスプレイ技術と製品部門</a:t>
            </a:r>
            <a:r>
              <a:rPr lang="en-US" altLang="ja-JP" sz="1100" dirty="0">
                <a:latin typeface="+mn-ea"/>
                <a:ea typeface="+mn-ea"/>
              </a:rPr>
              <a:t>)</a:t>
            </a:r>
            <a:br>
              <a:rPr lang="en-US" altLang="ja-JP" sz="1100" dirty="0">
                <a:latin typeface="+mn-ea"/>
                <a:ea typeface="+mn-ea"/>
              </a:rPr>
            </a:br>
            <a:r>
              <a:rPr lang="ja-JP" altLang="en-US" sz="1100" dirty="0" smtClean="0">
                <a:latin typeface="+mn-ea"/>
                <a:ea typeface="+mn-ea"/>
              </a:rPr>
              <a:t>　　　</a:t>
            </a:r>
            <a:r>
              <a:rPr lang="en-US" altLang="ja-JP" sz="1100" dirty="0" smtClean="0">
                <a:latin typeface="+mn-ea"/>
                <a:ea typeface="+mn-ea"/>
              </a:rPr>
              <a:t>②</a:t>
            </a:r>
            <a:r>
              <a:rPr lang="ja-JP" altLang="en-US" sz="1100" dirty="0">
                <a:latin typeface="+mn-ea"/>
                <a:ea typeface="+mn-ea"/>
              </a:rPr>
              <a:t>「</a:t>
            </a:r>
            <a:r>
              <a:rPr lang="en-US" altLang="ja-JP" sz="1100" dirty="0">
                <a:latin typeface="+mn-ea"/>
                <a:ea typeface="+mn-ea"/>
              </a:rPr>
              <a:t>Display Application of the Year Award</a:t>
            </a:r>
            <a:r>
              <a:rPr lang="ja-JP" altLang="en-US" sz="1100" dirty="0">
                <a:latin typeface="+mn-ea"/>
                <a:ea typeface="+mn-ea"/>
              </a:rPr>
              <a:t>」</a:t>
            </a:r>
            <a:r>
              <a:rPr lang="en-US" altLang="ja-JP" sz="1100" dirty="0">
                <a:latin typeface="+mn-ea"/>
                <a:ea typeface="+mn-ea"/>
              </a:rPr>
              <a:t>(</a:t>
            </a:r>
            <a:r>
              <a:rPr lang="ja-JP" altLang="en-US" sz="1100" dirty="0">
                <a:latin typeface="+mn-ea"/>
                <a:ea typeface="+mn-ea"/>
              </a:rPr>
              <a:t>応用製品部門</a:t>
            </a:r>
            <a:r>
              <a:rPr lang="en-US" altLang="ja-JP" sz="1100" dirty="0">
                <a:latin typeface="+mn-ea"/>
                <a:ea typeface="+mn-ea"/>
              </a:rPr>
              <a:t>)</a:t>
            </a:r>
            <a:br>
              <a:rPr lang="en-US" altLang="ja-JP" sz="1100" dirty="0">
                <a:latin typeface="+mn-ea"/>
                <a:ea typeface="+mn-ea"/>
              </a:rPr>
            </a:br>
            <a:r>
              <a:rPr lang="ja-JP" altLang="en-US" sz="1100" dirty="0" smtClean="0">
                <a:latin typeface="+mn-ea"/>
                <a:ea typeface="+mn-ea"/>
              </a:rPr>
              <a:t>　　　</a:t>
            </a:r>
            <a:r>
              <a:rPr lang="en-US" altLang="ja-JP" sz="1100" dirty="0" smtClean="0">
                <a:latin typeface="+mn-ea"/>
                <a:ea typeface="+mn-ea"/>
              </a:rPr>
              <a:t>③</a:t>
            </a:r>
            <a:r>
              <a:rPr lang="ja-JP" altLang="en-US" sz="1100" dirty="0">
                <a:latin typeface="+mn-ea"/>
                <a:ea typeface="+mn-ea"/>
              </a:rPr>
              <a:t>「</a:t>
            </a:r>
            <a:r>
              <a:rPr lang="en-US" altLang="ja-JP" sz="1100" dirty="0">
                <a:latin typeface="+mn-ea"/>
                <a:ea typeface="+mn-ea"/>
              </a:rPr>
              <a:t>Display Component of the Year Award</a:t>
            </a:r>
            <a:r>
              <a:rPr lang="ja-JP" altLang="en-US" sz="1100" dirty="0">
                <a:latin typeface="+mn-ea"/>
                <a:ea typeface="+mn-ea"/>
              </a:rPr>
              <a:t>」</a:t>
            </a:r>
            <a:r>
              <a:rPr lang="en-US" altLang="ja-JP" sz="1100" dirty="0">
                <a:latin typeface="+mn-ea"/>
                <a:ea typeface="+mn-ea"/>
              </a:rPr>
              <a:t>(</a:t>
            </a:r>
            <a:r>
              <a:rPr lang="ja-JP" altLang="en-US" sz="1100" dirty="0">
                <a:latin typeface="+mn-ea"/>
                <a:ea typeface="+mn-ea"/>
              </a:rPr>
              <a:t>部材部門</a:t>
            </a:r>
            <a:r>
              <a:rPr lang="en-US" altLang="ja-JP" sz="1100" dirty="0">
                <a:latin typeface="+mn-ea"/>
                <a:ea typeface="+mn-ea"/>
              </a:rPr>
              <a:t>)</a:t>
            </a:r>
            <a:endParaRPr kumimoji="1" lang="ja-JP" altLang="en-US" sz="1100" dirty="0">
              <a:latin typeface="+mn-ea"/>
              <a:ea typeface="+mn-ea"/>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0573" y="7815519"/>
            <a:ext cx="2035615" cy="1374823"/>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011" y="1057274"/>
            <a:ext cx="5930170" cy="2097255"/>
          </a:xfrm>
          <a:prstGeom prst="rect">
            <a:avLst/>
          </a:prstGeom>
        </p:spPr>
      </p:pic>
    </p:spTree>
    <p:extLst>
      <p:ext uri="{BB962C8B-B14F-4D97-AF65-F5344CB8AC3E}">
        <p14:creationId xmlns:p14="http://schemas.microsoft.com/office/powerpoint/2010/main" val="2876025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9593" y="954935"/>
            <a:ext cx="6195788" cy="4541287"/>
          </a:xfrm>
          <a:ln w="12700" cap="rnd">
            <a:solidFill>
              <a:schemeClr val="accent1"/>
            </a:solidFill>
          </a:ln>
        </p:spPr>
        <p:txBody>
          <a:bodyPr anchor="t">
            <a:normAutofit fontScale="90000"/>
          </a:bodyPr>
          <a:lstStyle/>
          <a:p>
            <a:pPr>
              <a:lnSpc>
                <a:spcPct val="100000"/>
              </a:lnSpc>
            </a:pPr>
            <a:r>
              <a:rPr lang="en-US" altLang="ja-JP" sz="1600" b="1" dirty="0" smtClean="0">
                <a:latin typeface="+mj-ea"/>
              </a:rPr>
              <a:t>SPC</a:t>
            </a:r>
            <a:r>
              <a:rPr lang="ja-JP" altLang="en-US" sz="1600" b="1" dirty="0">
                <a:latin typeface="+mj-ea"/>
              </a:rPr>
              <a:t>が</a:t>
            </a:r>
            <a:r>
              <a:rPr lang="en-US" altLang="ja-JP" sz="1600" b="1" dirty="0">
                <a:latin typeface="+mj-ea"/>
              </a:rPr>
              <a:t>8K</a:t>
            </a:r>
            <a:r>
              <a:rPr lang="ja-JP" altLang="en-US" sz="1600" b="1" dirty="0">
                <a:latin typeface="+mj-ea"/>
              </a:rPr>
              <a:t>液晶テレビをはじめとした革新的製品をフィリピン市場に投入</a:t>
            </a:r>
            <a:r>
              <a:rPr lang="ja-JP" altLang="en-US" sz="1400" b="1" dirty="0">
                <a:latin typeface="+mj-ea"/>
              </a:rPr>
              <a:t>　</a:t>
            </a:r>
            <a:r>
              <a:rPr lang="en-US" altLang="ja-JP" sz="1400" b="1" dirty="0" smtClean="0">
                <a:latin typeface="+mj-ea"/>
              </a:rPr>
              <a:t/>
            </a:r>
            <a:br>
              <a:rPr lang="en-US" altLang="ja-JP" sz="1400" b="1" dirty="0" smtClean="0">
                <a:latin typeface="+mj-ea"/>
              </a:rPr>
            </a:br>
            <a:r>
              <a:rPr lang="ja-JP" altLang="en-US" sz="1400" b="1" dirty="0">
                <a:latin typeface="+mj-ea"/>
              </a:rPr>
              <a:t/>
            </a:r>
            <a:br>
              <a:rPr lang="ja-JP" altLang="en-US" sz="1400" b="1" dirty="0">
                <a:latin typeface="+mj-ea"/>
              </a:rPr>
            </a:br>
            <a:r>
              <a:rPr lang="ja-JP" altLang="en-US" sz="1400" b="1" dirty="0" smtClean="0">
                <a:latin typeface="+mj-ea"/>
              </a:rPr>
              <a:t>　</a:t>
            </a:r>
            <a:r>
              <a:rPr lang="en-US" altLang="ja-JP" sz="1200" dirty="0" smtClean="0">
                <a:latin typeface="+mn-ea"/>
                <a:ea typeface="+mn-ea"/>
              </a:rPr>
              <a:t>5</a:t>
            </a:r>
            <a:r>
              <a:rPr lang="ja-JP" altLang="en-US" sz="1200" dirty="0">
                <a:latin typeface="+mn-ea"/>
                <a:ea typeface="+mn-ea"/>
              </a:rPr>
              <a:t>月</a:t>
            </a:r>
            <a:r>
              <a:rPr lang="en-US" altLang="ja-JP" sz="1200" dirty="0">
                <a:latin typeface="+mn-ea"/>
                <a:ea typeface="+mn-ea"/>
              </a:rPr>
              <a:t>17</a:t>
            </a:r>
            <a:r>
              <a:rPr lang="ja-JP" altLang="en-US" sz="1200" dirty="0">
                <a:latin typeface="+mn-ea"/>
                <a:ea typeface="+mn-ea"/>
              </a:rPr>
              <a:t>日</a:t>
            </a:r>
            <a:r>
              <a:rPr lang="ja-JP" altLang="en-US" sz="1200" dirty="0" smtClean="0">
                <a:latin typeface="+mn-ea"/>
                <a:ea typeface="+mn-ea"/>
              </a:rPr>
              <a:t>、フィリピン・マニラにてフィリピンの販売会社</a:t>
            </a:r>
            <a:r>
              <a:rPr lang="en-US" altLang="ja-JP" sz="1200" dirty="0" smtClean="0">
                <a:latin typeface="+mn-ea"/>
                <a:ea typeface="+mn-ea"/>
              </a:rPr>
              <a:t>SPC</a:t>
            </a:r>
            <a:r>
              <a:rPr lang="ja-JP" altLang="en-US" sz="1200" dirty="0" smtClean="0">
                <a:latin typeface="+mn-ea"/>
                <a:ea typeface="+mn-ea"/>
              </a:rPr>
              <a:t>が</a:t>
            </a:r>
            <a:r>
              <a:rPr lang="en-US" altLang="ja-JP" sz="1200" dirty="0">
                <a:latin typeface="+mn-ea"/>
                <a:ea typeface="+mn-ea"/>
              </a:rPr>
              <a:t>8K</a:t>
            </a:r>
            <a:r>
              <a:rPr lang="ja-JP" altLang="en-US" sz="1200" dirty="0">
                <a:latin typeface="+mn-ea"/>
                <a:ea typeface="+mn-ea"/>
              </a:rPr>
              <a:t>液晶テレビをはじめとした新製品発表会とディーラー大会を開催しました。 </a:t>
            </a:r>
            <a:br>
              <a:rPr lang="ja-JP" altLang="en-US" sz="1200" dirty="0">
                <a:latin typeface="+mn-ea"/>
                <a:ea typeface="+mn-ea"/>
              </a:rPr>
            </a:br>
            <a:r>
              <a:rPr lang="ja-JP" altLang="en-US" sz="1200" dirty="0">
                <a:latin typeface="+mn-ea"/>
                <a:ea typeface="+mn-ea"/>
              </a:rPr>
              <a:t/>
            </a:r>
            <a:br>
              <a:rPr lang="ja-JP" altLang="en-US" sz="1200" dirty="0">
                <a:latin typeface="+mn-ea"/>
                <a:ea typeface="+mn-ea"/>
              </a:rPr>
            </a:br>
            <a:r>
              <a:rPr lang="en-US" altLang="ja-JP" sz="1200" dirty="0" smtClean="0">
                <a:latin typeface="+mn-ea"/>
                <a:ea typeface="+mn-ea"/>
              </a:rPr>
              <a:t>8K</a:t>
            </a:r>
            <a:r>
              <a:rPr lang="ja-JP" altLang="en-US" sz="1200" dirty="0" smtClean="0">
                <a:latin typeface="+mn-ea"/>
                <a:ea typeface="+mn-ea"/>
              </a:rPr>
              <a:t>ディスプレイ</a:t>
            </a:r>
            <a:r>
              <a:rPr lang="en-US" altLang="ja-JP" sz="1200" dirty="0" smtClean="0">
                <a:latin typeface="+mn-ea"/>
                <a:ea typeface="+mn-ea"/>
              </a:rPr>
              <a:t>/</a:t>
            </a:r>
            <a:r>
              <a:rPr lang="ja-JP" altLang="en-US" sz="1200" dirty="0" smtClean="0">
                <a:latin typeface="+mn-ea"/>
                <a:ea typeface="+mn-ea"/>
              </a:rPr>
              <a:t>テレビは、これまで日本をはじめ、中国・台湾・欧州でも発売を開始しましたが、今回、</a:t>
            </a:r>
            <a:r>
              <a:rPr lang="en-US" altLang="ja-JP" sz="1200" dirty="0" smtClean="0">
                <a:latin typeface="+mn-ea"/>
                <a:ea typeface="+mn-ea"/>
              </a:rPr>
              <a:t>ASEAN</a:t>
            </a:r>
            <a:r>
              <a:rPr lang="ja-JP" altLang="en-US" sz="1200" dirty="0" smtClean="0">
                <a:latin typeface="+mn-ea"/>
                <a:ea typeface="+mn-ea"/>
              </a:rPr>
              <a:t>地域にも投入し、</a:t>
            </a:r>
            <a:r>
              <a:rPr lang="en-US" altLang="ja-JP" sz="1200" dirty="0" smtClean="0">
                <a:latin typeface="+mn-ea"/>
                <a:ea typeface="+mn-ea"/>
              </a:rPr>
              <a:t>8K</a:t>
            </a:r>
            <a:r>
              <a:rPr lang="ja-JP" altLang="en-US" sz="1200" dirty="0" smtClean="0">
                <a:latin typeface="+mn-ea"/>
                <a:ea typeface="+mn-ea"/>
              </a:rPr>
              <a:t>市場のグローバル展開を更に推進します。</a:t>
            </a: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SPC</a:t>
            </a:r>
            <a:r>
              <a:rPr lang="ja-JP" altLang="en-US" sz="1200" dirty="0">
                <a:latin typeface="+mn-ea"/>
                <a:ea typeface="+mn-ea"/>
              </a:rPr>
              <a:t>は</a:t>
            </a:r>
            <a:r>
              <a:rPr lang="en-US" altLang="ja-JP" sz="1200" dirty="0">
                <a:latin typeface="+mn-ea"/>
                <a:ea typeface="+mn-ea"/>
              </a:rPr>
              <a:t>1982</a:t>
            </a:r>
            <a:r>
              <a:rPr lang="ja-JP" altLang="en-US" sz="1200" dirty="0">
                <a:latin typeface="+mn-ea"/>
                <a:ea typeface="+mn-ea"/>
              </a:rPr>
              <a:t>年の創業以来、フィリピンの消費者ニーズに応える世界基準品質の製品を提供し続けてまいりました。今回、</a:t>
            </a:r>
            <a:r>
              <a:rPr lang="en-US" altLang="ja-JP" sz="1200" dirty="0">
                <a:latin typeface="+mn-ea"/>
                <a:ea typeface="+mn-ea"/>
              </a:rPr>
              <a:t>AQUOS 8K</a:t>
            </a:r>
            <a:r>
              <a:rPr lang="ja-JP" altLang="en-US" sz="1200" dirty="0">
                <a:latin typeface="+mn-ea"/>
                <a:ea typeface="+mn-ea"/>
              </a:rPr>
              <a:t>および</a:t>
            </a:r>
            <a:r>
              <a:rPr lang="en-US" altLang="ja-JP" sz="1200" dirty="0">
                <a:latin typeface="+mn-ea"/>
                <a:ea typeface="+mn-ea"/>
              </a:rPr>
              <a:t>4K</a:t>
            </a:r>
            <a:r>
              <a:rPr lang="ja-JP" altLang="en-US" sz="1200" dirty="0">
                <a:latin typeface="+mn-ea"/>
                <a:ea typeface="+mn-ea"/>
              </a:rPr>
              <a:t>液晶テレビ、</a:t>
            </a:r>
            <a:r>
              <a:rPr lang="en-US" altLang="ja-JP" sz="1200" dirty="0" err="1">
                <a:latin typeface="+mn-ea"/>
                <a:ea typeface="+mn-ea"/>
              </a:rPr>
              <a:t>IoT</a:t>
            </a:r>
            <a:r>
              <a:rPr lang="ja-JP" altLang="en-US" sz="1200" dirty="0">
                <a:latin typeface="+mn-ea"/>
                <a:ea typeface="+mn-ea"/>
              </a:rPr>
              <a:t>に対応したプレミアムインバーターエアコンを発売。併せて「フィリピン国産製品キャンペーン」を開催します。</a:t>
            </a:r>
            <a:br>
              <a:rPr lang="ja-JP" altLang="en-US" sz="1200" dirty="0">
                <a:latin typeface="+mn-ea"/>
                <a:ea typeface="+mn-ea"/>
              </a:rPr>
            </a:br>
            <a:r>
              <a:rPr lang="en-US" altLang="ja-JP" sz="1200" dirty="0" smtClean="0">
                <a:latin typeface="+mn-ea"/>
                <a:ea typeface="+mn-ea"/>
              </a:rPr>
              <a:t>					</a:t>
            </a:r>
            <a:r>
              <a:rPr lang="ja-JP" altLang="en-US" sz="1200" dirty="0">
                <a:latin typeface="+mj-ea"/>
              </a:rPr>
              <a:t>　</a:t>
            </a:r>
            <a:br>
              <a:rPr lang="ja-JP" altLang="en-US" sz="1200" dirty="0">
                <a:latin typeface="+mj-ea"/>
              </a:rPr>
            </a:br>
            <a:r>
              <a:rPr lang="en-US" altLang="ja-JP" sz="1000" dirty="0" smtClean="0"/>
              <a:t/>
            </a:r>
            <a:br>
              <a:rPr lang="en-US" altLang="ja-JP" sz="1000" dirty="0" smtClean="0"/>
            </a:br>
            <a:r>
              <a:rPr lang="en-US" altLang="ja-JP" sz="1000" dirty="0"/>
              <a:t/>
            </a:r>
            <a:br>
              <a:rPr lang="en-US" altLang="ja-JP" sz="1000" dirty="0"/>
            </a:br>
            <a:r>
              <a:rPr lang="en-US" altLang="ja-JP" sz="1000" dirty="0" smtClean="0"/>
              <a:t/>
            </a:r>
            <a:br>
              <a:rPr lang="en-US" altLang="ja-JP" sz="1000" dirty="0" smtClean="0"/>
            </a:br>
            <a:r>
              <a:rPr lang="en-US" altLang="ja-JP" sz="1100" dirty="0"/>
              <a:t/>
            </a:r>
            <a:br>
              <a:rPr lang="en-US" altLang="ja-JP" sz="1100" dirty="0"/>
            </a:br>
            <a:r>
              <a:rPr lang="en-US" altLang="ja-JP" sz="1100" dirty="0" smtClean="0"/>
              <a:t/>
            </a:r>
            <a:br>
              <a:rPr lang="en-US" altLang="ja-JP" sz="1100" dirty="0" smtClean="0"/>
            </a:br>
            <a:r>
              <a:rPr lang="en-US" altLang="ja-JP" sz="1100" dirty="0" smtClean="0"/>
              <a:t/>
            </a:r>
            <a:br>
              <a:rPr lang="en-US" altLang="ja-JP" sz="1100" dirty="0" smtClean="0"/>
            </a:br>
            <a:r>
              <a:rPr lang="en-US" altLang="ja-JP" sz="1100" dirty="0"/>
              <a:t/>
            </a:r>
            <a:br>
              <a:rPr lang="en-US" altLang="ja-JP" sz="1100" dirty="0"/>
            </a:br>
            <a:r>
              <a:rPr lang="en-US" altLang="ja-JP" sz="1100" dirty="0" smtClean="0"/>
              <a:t/>
            </a:r>
            <a:br>
              <a:rPr lang="en-US" altLang="ja-JP" sz="1100" dirty="0" smtClean="0"/>
            </a:br>
            <a:r>
              <a:rPr lang="en-US" altLang="ja-JP" sz="1100" dirty="0" smtClean="0"/>
              <a:t/>
            </a:r>
            <a:br>
              <a:rPr lang="en-US" altLang="ja-JP" sz="1100" dirty="0" smtClean="0"/>
            </a:br>
            <a:r>
              <a:rPr lang="en-US" altLang="ja-JP" sz="1100" dirty="0"/>
              <a:t/>
            </a:r>
            <a:br>
              <a:rPr lang="en-US" altLang="ja-JP" sz="1100" dirty="0"/>
            </a:br>
            <a:r>
              <a:rPr lang="en-US" altLang="ja-JP" sz="1100" dirty="0" smtClean="0"/>
              <a:t/>
            </a:r>
            <a:br>
              <a:rPr lang="en-US" altLang="ja-JP" sz="1100" dirty="0" smtClean="0"/>
            </a:br>
            <a:r>
              <a:rPr lang="en-US" altLang="ja-JP" sz="1100" dirty="0"/>
              <a:t/>
            </a:r>
            <a:br>
              <a:rPr lang="en-US" altLang="ja-JP" sz="1100" dirty="0"/>
            </a:br>
            <a:r>
              <a:rPr lang="en-US" altLang="ja-JP" sz="1100" dirty="0" smtClean="0"/>
              <a:t/>
            </a:r>
            <a:br>
              <a:rPr lang="en-US" altLang="ja-JP" sz="1100" dirty="0" smtClean="0"/>
            </a:br>
            <a:r>
              <a:rPr lang="ja-JP" altLang="en-US" sz="1100" dirty="0" smtClean="0"/>
              <a:t>　</a:t>
            </a:r>
            <a:r>
              <a:rPr lang="ja-JP" altLang="en-US" sz="1100" dirty="0"/>
              <a:t>　　　　　</a:t>
            </a:r>
            <a:r>
              <a:rPr lang="ja-JP" altLang="en-US" sz="1100" dirty="0" smtClean="0"/>
              <a:t>　　　　　　　　　　　　　　　　　　</a:t>
            </a:r>
            <a:endParaRPr kumimoji="1" lang="ja-JP" altLang="en-US" sz="1100" dirty="0"/>
          </a:p>
        </p:txBody>
      </p:sp>
      <p:sp>
        <p:nvSpPr>
          <p:cNvPr id="20" name="テキスト ボックス 19"/>
          <p:cNvSpPr txBox="1"/>
          <p:nvPr/>
        </p:nvSpPr>
        <p:spPr>
          <a:xfrm>
            <a:off x="259065" y="5647693"/>
            <a:ext cx="6195788" cy="2970044"/>
          </a:xfrm>
          <a:prstGeom prst="rect">
            <a:avLst/>
          </a:prstGeom>
          <a:noFill/>
          <a:ln w="12700" cap="rnd">
            <a:solidFill>
              <a:schemeClr val="accent1"/>
            </a:solidFill>
          </a:ln>
        </p:spPr>
        <p:txBody>
          <a:bodyPr wrap="square" rtlCol="0">
            <a:spAutoFit/>
          </a:bodyPr>
          <a:lstStyle/>
          <a:p>
            <a:r>
              <a:rPr lang="ja-JP" altLang="en-US" sz="1400" b="1" dirty="0" smtClean="0">
                <a:latin typeface="+mj-ea"/>
                <a:ea typeface="+mj-ea"/>
              </a:rPr>
              <a:t>シャープマレーシア</a:t>
            </a:r>
            <a:r>
              <a:rPr lang="ja-JP" altLang="en-US" sz="1400" b="1" dirty="0">
                <a:latin typeface="+mj-ea"/>
                <a:ea typeface="+mj-ea"/>
              </a:rPr>
              <a:t>創業</a:t>
            </a:r>
            <a:r>
              <a:rPr lang="en-US" altLang="ja-JP" sz="1400" b="1" dirty="0">
                <a:latin typeface="+mj-ea"/>
                <a:ea typeface="+mj-ea"/>
              </a:rPr>
              <a:t>33</a:t>
            </a:r>
            <a:r>
              <a:rPr lang="ja-JP" altLang="en-US" sz="1400" b="1" dirty="0">
                <a:latin typeface="+mj-ea"/>
                <a:ea typeface="+mj-ea"/>
              </a:rPr>
              <a:t>周年キャンペーンを実施</a:t>
            </a:r>
            <a:endParaRPr lang="en-US" altLang="ja-JP" sz="800" b="1" dirty="0" smtClean="0">
              <a:latin typeface="+mj-ea"/>
              <a:ea typeface="+mj-ea"/>
            </a:endParaRPr>
          </a:p>
          <a:p>
            <a:endParaRPr lang="en-US" altLang="ja-JP" sz="800" b="1" dirty="0">
              <a:latin typeface="+mj-ea"/>
              <a:ea typeface="+mj-ea"/>
            </a:endParaRPr>
          </a:p>
          <a:p>
            <a:r>
              <a:rPr lang="ja-JP" altLang="en-US" sz="1100" dirty="0" smtClean="0">
                <a:latin typeface="+mn-ea"/>
              </a:rPr>
              <a:t>　</a:t>
            </a:r>
            <a:r>
              <a:rPr lang="en-US" altLang="ja-JP" sz="1100" dirty="0" smtClean="0">
                <a:latin typeface="+mn-ea"/>
              </a:rPr>
              <a:t>4</a:t>
            </a:r>
            <a:r>
              <a:rPr lang="ja-JP" altLang="en-US" sz="1100" dirty="0" smtClean="0">
                <a:latin typeface="+mn-ea"/>
              </a:rPr>
              <a:t>月</a:t>
            </a:r>
            <a:r>
              <a:rPr lang="ja-JP" altLang="en-US" sz="1100" dirty="0">
                <a:latin typeface="+mn-ea"/>
              </a:rPr>
              <a:t>、</a:t>
            </a:r>
            <a:r>
              <a:rPr lang="en-US" altLang="ja-JP" sz="1100" dirty="0" smtClean="0">
                <a:latin typeface="+mn-ea"/>
              </a:rPr>
              <a:t>SMSS </a:t>
            </a:r>
            <a:r>
              <a:rPr lang="en-US" altLang="ja-JP" sz="1100" dirty="0">
                <a:latin typeface="+mn-ea"/>
              </a:rPr>
              <a:t>(Sharp Malaysia Sales &amp; Service Company </a:t>
            </a:r>
            <a:r>
              <a:rPr lang="en-US" altLang="ja-JP" sz="1100" dirty="0" err="1">
                <a:latin typeface="+mn-ea"/>
              </a:rPr>
              <a:t>Sdn</a:t>
            </a:r>
            <a:r>
              <a:rPr lang="en-US" altLang="ja-JP" sz="1100" dirty="0">
                <a:latin typeface="+mn-ea"/>
              </a:rPr>
              <a:t>. Bhd.) </a:t>
            </a:r>
            <a:r>
              <a:rPr lang="ja-JP" altLang="en-US" sz="1100" dirty="0">
                <a:latin typeface="+mn-ea"/>
              </a:rPr>
              <a:t>はマレーシアでの販売活動開始から</a:t>
            </a:r>
            <a:r>
              <a:rPr lang="en-US" altLang="ja-JP" sz="1100" dirty="0">
                <a:latin typeface="+mn-ea"/>
              </a:rPr>
              <a:t>33</a:t>
            </a:r>
            <a:r>
              <a:rPr lang="ja-JP" altLang="en-US" sz="1100" dirty="0">
                <a:latin typeface="+mn-ea"/>
              </a:rPr>
              <a:t>周年を記念し、これまでシャープをご愛顧いただいてきたマレーシアのお客様への感謝の意を</a:t>
            </a:r>
            <a:r>
              <a:rPr lang="ja-JP" altLang="en-US" sz="1100" dirty="0" smtClean="0">
                <a:latin typeface="+mn-ea"/>
              </a:rPr>
              <a:t>込めて</a:t>
            </a:r>
            <a:r>
              <a:rPr lang="en-US" altLang="ja-JP" sz="1100" dirty="0" smtClean="0">
                <a:latin typeface="+mn-ea"/>
              </a:rPr>
              <a:t>3</a:t>
            </a:r>
            <a:r>
              <a:rPr lang="ja-JP" altLang="en-US" sz="1100" dirty="0" smtClean="0">
                <a:latin typeface="+mn-ea"/>
              </a:rPr>
              <a:t>月</a:t>
            </a:r>
            <a:r>
              <a:rPr lang="en-US" altLang="ja-JP" sz="1100" dirty="0" smtClean="0">
                <a:latin typeface="+mn-ea"/>
              </a:rPr>
              <a:t>29</a:t>
            </a:r>
            <a:r>
              <a:rPr lang="ja-JP" altLang="en-US" sz="1100" dirty="0" smtClean="0">
                <a:latin typeface="+mn-ea"/>
              </a:rPr>
              <a:t>日から</a:t>
            </a:r>
            <a:r>
              <a:rPr lang="en-US" altLang="ja-JP" sz="1100" dirty="0" smtClean="0">
                <a:latin typeface="+mn-ea"/>
              </a:rPr>
              <a:t>4</a:t>
            </a:r>
            <a:r>
              <a:rPr lang="ja-JP" altLang="en-US" sz="1100" dirty="0" smtClean="0">
                <a:latin typeface="+mn-ea"/>
              </a:rPr>
              <a:t>月</a:t>
            </a:r>
            <a:r>
              <a:rPr lang="en-US" altLang="ja-JP" sz="1100" dirty="0" smtClean="0">
                <a:latin typeface="+mn-ea"/>
              </a:rPr>
              <a:t>30</a:t>
            </a:r>
            <a:r>
              <a:rPr lang="ja-JP" altLang="en-US" sz="1100" dirty="0" smtClean="0">
                <a:latin typeface="+mn-ea"/>
              </a:rPr>
              <a:t>日の</a:t>
            </a:r>
            <a:r>
              <a:rPr lang="en-US" altLang="ja-JP" sz="1100" dirty="0" smtClean="0">
                <a:latin typeface="+mn-ea"/>
              </a:rPr>
              <a:t>33</a:t>
            </a:r>
            <a:r>
              <a:rPr lang="ja-JP" altLang="en-US" sz="1100" dirty="0" smtClean="0">
                <a:latin typeface="+mn-ea"/>
              </a:rPr>
              <a:t>日間、「</a:t>
            </a:r>
            <a:r>
              <a:rPr lang="en-US" altLang="ja-JP" sz="1100" dirty="0">
                <a:latin typeface="+mn-ea"/>
              </a:rPr>
              <a:t>33</a:t>
            </a:r>
            <a:r>
              <a:rPr lang="ja-JP" altLang="en-US" sz="1100" dirty="0">
                <a:latin typeface="+mn-ea"/>
              </a:rPr>
              <a:t>周年キャンペーン」を</a:t>
            </a:r>
            <a:r>
              <a:rPr lang="ja-JP" altLang="en-US" sz="1100" dirty="0" smtClean="0">
                <a:latin typeface="+mn-ea"/>
              </a:rPr>
              <a:t>実施しました。</a:t>
            </a:r>
            <a:endParaRPr lang="en-US" altLang="ja-JP" sz="1100" dirty="0" smtClean="0">
              <a:latin typeface="+mn-ea"/>
            </a:endParaRPr>
          </a:p>
          <a:p>
            <a:endParaRPr lang="en-US" altLang="ja-JP" sz="1100" dirty="0" smtClean="0">
              <a:latin typeface="+mn-ea"/>
            </a:endParaRPr>
          </a:p>
          <a:p>
            <a:endParaRPr lang="en-US" altLang="ja-JP" sz="1100" dirty="0">
              <a:latin typeface="+mn-ea"/>
            </a:endParaRPr>
          </a:p>
          <a:p>
            <a:endParaRPr lang="en-US" altLang="ja-JP" sz="1100" dirty="0" smtClean="0">
              <a:latin typeface="+mn-ea"/>
            </a:endParaRPr>
          </a:p>
          <a:p>
            <a:endParaRPr lang="en-US" altLang="ja-JP" sz="1100" dirty="0">
              <a:latin typeface="+mn-ea"/>
            </a:endParaRPr>
          </a:p>
          <a:p>
            <a:endParaRPr lang="en-US" altLang="ja-JP" sz="1100" dirty="0" smtClean="0">
              <a:latin typeface="+mn-ea"/>
            </a:endParaRPr>
          </a:p>
          <a:p>
            <a:endParaRPr lang="en-US" altLang="ja-JP" sz="1100" dirty="0">
              <a:latin typeface="+mn-ea"/>
            </a:endParaRPr>
          </a:p>
          <a:p>
            <a:endParaRPr lang="en-US" altLang="ja-JP" sz="1100" dirty="0" smtClean="0">
              <a:latin typeface="+mn-ea"/>
            </a:endParaRPr>
          </a:p>
          <a:p>
            <a:endParaRPr lang="en-US" altLang="ja-JP" sz="1100" dirty="0">
              <a:latin typeface="+mn-ea"/>
            </a:endParaRPr>
          </a:p>
          <a:p>
            <a:endParaRPr lang="en-US" altLang="ja-JP" sz="1100" dirty="0" smtClean="0">
              <a:latin typeface="+mn-ea"/>
            </a:endParaRPr>
          </a:p>
          <a:p>
            <a:endParaRPr lang="en-US" altLang="ja-JP" sz="1100" dirty="0">
              <a:latin typeface="+mn-ea"/>
            </a:endParaRPr>
          </a:p>
          <a:p>
            <a:endParaRPr lang="en-US" altLang="ja-JP" sz="1100" dirty="0" smtClean="0">
              <a:latin typeface="+mn-ea"/>
            </a:endParaRPr>
          </a:p>
          <a:p>
            <a:endParaRPr lang="en-US" altLang="ja-JP" sz="1100" dirty="0" smtClean="0">
              <a:latin typeface="+mn-ea"/>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970" y="3130329"/>
            <a:ext cx="3775978" cy="2123988"/>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49" y="6753312"/>
            <a:ext cx="2499298" cy="1666788"/>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8898" y="6753312"/>
            <a:ext cx="2499297" cy="1666788"/>
          </a:xfrm>
          <a:prstGeom prst="rect">
            <a:avLst/>
          </a:prstGeom>
        </p:spPr>
      </p:pic>
      <p:sp>
        <p:nvSpPr>
          <p:cNvPr id="7" name="タイトル 1"/>
          <p:cNvSpPr txBox="1">
            <a:spLocks/>
          </p:cNvSpPr>
          <p:nvPr/>
        </p:nvSpPr>
        <p:spPr>
          <a:xfrm>
            <a:off x="249593" y="8774520"/>
            <a:ext cx="6205260" cy="2569755"/>
          </a:xfrm>
          <a:prstGeom prst="rect">
            <a:avLst/>
          </a:prstGeom>
          <a:ln w="12700" cap="rnd">
            <a:solidFill>
              <a:schemeClr val="accent1"/>
            </a:solidFill>
          </a:ln>
        </p:spPr>
        <p:txBody>
          <a:bodyPr vert="horz" lIns="91440" tIns="45720" rIns="91440" bIns="45720" rtlCol="0" anchor="t">
            <a:normAutofit fontScale="2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5600" b="1" dirty="0" smtClean="0">
                <a:latin typeface="+mn-ea"/>
                <a:ea typeface="+mn-ea"/>
              </a:rPr>
              <a:t>シャープ感謝祭を開催中！</a:t>
            </a:r>
            <a:endParaRPr lang="en-US" altLang="ja-JP" sz="5600" b="1" dirty="0" smtClean="0">
              <a:latin typeface="+mn-ea"/>
              <a:ea typeface="+mn-ea"/>
            </a:endParaRPr>
          </a:p>
          <a:p>
            <a:pPr>
              <a:lnSpc>
                <a:spcPct val="120000"/>
              </a:lnSpc>
            </a:pPr>
            <a:r>
              <a:rPr lang="ja-JP" altLang="en-US" sz="3700" dirty="0" smtClean="0">
                <a:latin typeface="+mn-ea"/>
                <a:ea typeface="+mn-ea"/>
              </a:rPr>
              <a:t>　</a:t>
            </a:r>
            <a:r>
              <a:rPr lang="en-US" altLang="ja-JP" sz="3700" dirty="0" smtClean="0">
                <a:latin typeface="+mn-ea"/>
                <a:ea typeface="+mn-ea"/>
              </a:rPr>
              <a:t/>
            </a:r>
            <a:br>
              <a:rPr lang="en-US" altLang="ja-JP" sz="3700" dirty="0" smtClean="0">
                <a:latin typeface="+mn-ea"/>
                <a:ea typeface="+mn-ea"/>
              </a:rPr>
            </a:br>
            <a:r>
              <a:rPr lang="ja-JP" altLang="en-US" sz="3700" dirty="0">
                <a:latin typeface="+mn-ea"/>
                <a:ea typeface="+mn-ea"/>
              </a:rPr>
              <a:t>　</a:t>
            </a:r>
            <a:r>
              <a:rPr lang="ja-JP" altLang="en-US" sz="4400" dirty="0" smtClean="0">
                <a:latin typeface="+mn-ea"/>
                <a:ea typeface="+mn-ea"/>
              </a:rPr>
              <a:t>当社は今年「テレビ生誕</a:t>
            </a:r>
            <a:r>
              <a:rPr lang="en-US" altLang="ja-JP" sz="4400" dirty="0" smtClean="0">
                <a:latin typeface="+mn-ea"/>
                <a:ea typeface="+mn-ea"/>
              </a:rPr>
              <a:t>65</a:t>
            </a:r>
            <a:r>
              <a:rPr lang="ja-JP" altLang="en-US" sz="4400" dirty="0" smtClean="0">
                <a:latin typeface="+mn-ea"/>
                <a:ea typeface="+mn-ea"/>
              </a:rPr>
              <a:t>周年」「白物家電</a:t>
            </a:r>
            <a:r>
              <a:rPr lang="en-US" altLang="ja-JP" sz="4400" dirty="0" smtClean="0">
                <a:latin typeface="+mn-ea"/>
                <a:ea typeface="+mn-ea"/>
              </a:rPr>
              <a:t>60</a:t>
            </a:r>
            <a:r>
              <a:rPr lang="ja-JP" altLang="en-US" sz="4400" dirty="0" smtClean="0">
                <a:latin typeface="+mn-ea"/>
                <a:ea typeface="+mn-ea"/>
              </a:rPr>
              <a:t>周年」</a:t>
            </a:r>
            <a:endParaRPr lang="en-US" altLang="ja-JP" sz="4400" dirty="0" smtClean="0">
              <a:latin typeface="+mn-ea"/>
              <a:ea typeface="+mn-ea"/>
            </a:endParaRPr>
          </a:p>
          <a:p>
            <a:pPr>
              <a:lnSpc>
                <a:spcPct val="120000"/>
              </a:lnSpc>
            </a:pPr>
            <a:r>
              <a:rPr lang="ja-JP" altLang="en-US" sz="4400" dirty="0" smtClean="0">
                <a:latin typeface="+mn-ea"/>
                <a:ea typeface="+mn-ea"/>
              </a:rPr>
              <a:t>「携帯電話</a:t>
            </a:r>
            <a:r>
              <a:rPr lang="en-US" altLang="ja-JP" sz="4400" dirty="0" smtClean="0">
                <a:latin typeface="+mn-ea"/>
                <a:ea typeface="+mn-ea"/>
              </a:rPr>
              <a:t>25</a:t>
            </a:r>
            <a:r>
              <a:rPr lang="ja-JP" altLang="en-US" sz="4400" dirty="0" smtClean="0">
                <a:latin typeface="+mn-ea"/>
                <a:ea typeface="+mn-ea"/>
              </a:rPr>
              <a:t>周年」の３つの節目を迎えることができ</a:t>
            </a:r>
            <a:endParaRPr lang="en-US" altLang="ja-JP" sz="4400" dirty="0" smtClean="0">
              <a:latin typeface="+mn-ea"/>
              <a:ea typeface="+mn-ea"/>
            </a:endParaRPr>
          </a:p>
          <a:p>
            <a:pPr>
              <a:lnSpc>
                <a:spcPct val="120000"/>
              </a:lnSpc>
            </a:pPr>
            <a:r>
              <a:rPr lang="ja-JP" altLang="en-US" sz="4400" dirty="0" smtClean="0">
                <a:latin typeface="+mn-ea"/>
                <a:ea typeface="+mn-ea"/>
              </a:rPr>
              <a:t>ました。応援してくださったお客さまをはじめ、道筋を</a:t>
            </a:r>
            <a:endParaRPr lang="en-US" altLang="ja-JP" sz="4400" dirty="0" smtClean="0">
              <a:latin typeface="+mn-ea"/>
              <a:ea typeface="+mn-ea"/>
            </a:endParaRPr>
          </a:p>
          <a:p>
            <a:pPr>
              <a:lnSpc>
                <a:spcPct val="120000"/>
              </a:lnSpc>
            </a:pPr>
            <a:r>
              <a:rPr lang="ja-JP" altLang="en-US" sz="4400" dirty="0" smtClean="0">
                <a:latin typeface="+mn-ea"/>
                <a:ea typeface="+mn-ea"/>
              </a:rPr>
              <a:t>つけてくださった諸先輩方への感謝の気持ちをこめ、</a:t>
            </a:r>
            <a:endParaRPr lang="en-US" altLang="ja-JP" sz="4400" dirty="0" smtClean="0">
              <a:latin typeface="+mn-ea"/>
              <a:ea typeface="+mn-ea"/>
            </a:endParaRPr>
          </a:p>
          <a:p>
            <a:pPr>
              <a:lnSpc>
                <a:spcPct val="120000"/>
              </a:lnSpc>
            </a:pPr>
            <a:r>
              <a:rPr lang="ja-JP" altLang="en-US" sz="4400" dirty="0" smtClean="0">
                <a:latin typeface="+mn-ea"/>
                <a:ea typeface="+mn-ea"/>
              </a:rPr>
              <a:t>期間中に対象の当社製品をご購入いただいた方に</a:t>
            </a:r>
            <a:endParaRPr lang="en-US" altLang="ja-JP" sz="4400" dirty="0" smtClean="0">
              <a:latin typeface="+mn-ea"/>
              <a:ea typeface="+mn-ea"/>
            </a:endParaRPr>
          </a:p>
          <a:p>
            <a:pPr>
              <a:lnSpc>
                <a:spcPct val="120000"/>
              </a:lnSpc>
            </a:pPr>
            <a:r>
              <a:rPr lang="en-US" altLang="ja-JP" sz="4400" dirty="0" smtClean="0">
                <a:latin typeface="+mn-ea"/>
                <a:ea typeface="+mn-ea"/>
              </a:rPr>
              <a:t>3,000</a:t>
            </a:r>
            <a:r>
              <a:rPr lang="ja-JP" altLang="en-US" sz="4400" dirty="0" smtClean="0">
                <a:latin typeface="+mn-ea"/>
                <a:ea typeface="+mn-ea"/>
              </a:rPr>
              <a:t>円相当のカタログギフトを差し上げています。</a:t>
            </a:r>
            <a:endParaRPr lang="ja-JP" altLang="en-US" sz="4400" dirty="0">
              <a:latin typeface="+mn-ea"/>
              <a:ea typeface="+mn-ea"/>
            </a:endParaRPr>
          </a:p>
          <a:p>
            <a:pPr>
              <a:lnSpc>
                <a:spcPct val="100000"/>
              </a:lnSpc>
            </a:pPr>
            <a:endParaRPr lang="en-US" altLang="ja-JP" sz="4400" dirty="0" smtClean="0">
              <a:latin typeface="+mn-ea"/>
              <a:ea typeface="+mn-ea"/>
            </a:endParaRPr>
          </a:p>
          <a:p>
            <a:pPr>
              <a:lnSpc>
                <a:spcPct val="100000"/>
              </a:lnSpc>
            </a:pPr>
            <a:r>
              <a:rPr lang="ja-JP" altLang="en-US" sz="4400" dirty="0" smtClean="0">
                <a:latin typeface="+mn-ea"/>
                <a:ea typeface="+mn-ea"/>
              </a:rPr>
              <a:t>　（テレビ・携帯電話）</a:t>
            </a:r>
            <a:endParaRPr lang="en-US" altLang="ja-JP" sz="4400" dirty="0" smtClean="0">
              <a:latin typeface="+mn-ea"/>
              <a:ea typeface="+mn-ea"/>
            </a:endParaRPr>
          </a:p>
          <a:p>
            <a:pPr>
              <a:lnSpc>
                <a:spcPct val="100000"/>
              </a:lnSpc>
            </a:pPr>
            <a:r>
              <a:rPr lang="ja-JP" altLang="en-US" sz="4400" dirty="0" smtClean="0">
                <a:latin typeface="+mn-ea"/>
                <a:ea typeface="+mn-ea"/>
              </a:rPr>
              <a:t>　　ご購入対象期間：</a:t>
            </a:r>
            <a:r>
              <a:rPr lang="en-US" altLang="ja-JP" sz="4400" dirty="0" smtClean="0">
                <a:latin typeface="+mn-ea"/>
                <a:ea typeface="+mn-ea"/>
              </a:rPr>
              <a:t>7</a:t>
            </a:r>
            <a:r>
              <a:rPr lang="ja-JP" altLang="en-US" sz="4400" dirty="0" smtClean="0">
                <a:latin typeface="+mn-ea"/>
                <a:ea typeface="+mn-ea"/>
              </a:rPr>
              <a:t>月 </a:t>
            </a:r>
            <a:r>
              <a:rPr lang="en-US" altLang="ja-JP" sz="4400" dirty="0" smtClean="0">
                <a:latin typeface="+mn-ea"/>
                <a:ea typeface="+mn-ea"/>
              </a:rPr>
              <a:t>1</a:t>
            </a:r>
            <a:r>
              <a:rPr lang="ja-JP" altLang="en-US" sz="4400" dirty="0" smtClean="0">
                <a:latin typeface="+mn-ea"/>
                <a:ea typeface="+mn-ea"/>
              </a:rPr>
              <a:t>日まで</a:t>
            </a:r>
            <a:endParaRPr lang="en-US" altLang="ja-JP" sz="4400" dirty="0" smtClean="0">
              <a:latin typeface="+mn-ea"/>
              <a:ea typeface="+mn-ea"/>
            </a:endParaRPr>
          </a:p>
          <a:p>
            <a:pPr>
              <a:lnSpc>
                <a:spcPct val="100000"/>
              </a:lnSpc>
            </a:pPr>
            <a:r>
              <a:rPr lang="ja-JP" altLang="en-US" sz="4400" dirty="0" smtClean="0">
                <a:latin typeface="+mn-ea"/>
                <a:ea typeface="+mn-ea"/>
              </a:rPr>
              <a:t>　　お申し込み期間：</a:t>
            </a:r>
            <a:r>
              <a:rPr lang="en-US" altLang="ja-JP" sz="4400" dirty="0" smtClean="0">
                <a:latin typeface="+mn-ea"/>
                <a:ea typeface="+mn-ea"/>
              </a:rPr>
              <a:t>7</a:t>
            </a:r>
            <a:r>
              <a:rPr lang="ja-JP" altLang="en-US" sz="4400" dirty="0" smtClean="0">
                <a:latin typeface="+mn-ea"/>
                <a:ea typeface="+mn-ea"/>
              </a:rPr>
              <a:t>月</a:t>
            </a:r>
            <a:r>
              <a:rPr lang="en-US" altLang="ja-JP" sz="4400" dirty="0" smtClean="0">
                <a:latin typeface="+mn-ea"/>
                <a:ea typeface="+mn-ea"/>
              </a:rPr>
              <a:t>31</a:t>
            </a:r>
            <a:r>
              <a:rPr lang="ja-JP" altLang="en-US" sz="4400" dirty="0" smtClean="0">
                <a:latin typeface="+mn-ea"/>
                <a:ea typeface="+mn-ea"/>
              </a:rPr>
              <a:t>日まで</a:t>
            </a:r>
            <a:r>
              <a:rPr lang="ja-JP" altLang="en-US" sz="4400" dirty="0">
                <a:latin typeface="+mn-ea"/>
                <a:ea typeface="+mn-ea"/>
              </a:rPr>
              <a:t>　</a:t>
            </a:r>
            <a:endParaRPr lang="en-US" altLang="ja-JP" sz="4400" dirty="0" smtClean="0">
              <a:latin typeface="+mn-ea"/>
              <a:ea typeface="+mn-ea"/>
            </a:endParaRPr>
          </a:p>
          <a:p>
            <a:pPr>
              <a:lnSpc>
                <a:spcPct val="100000"/>
              </a:lnSpc>
            </a:pPr>
            <a:r>
              <a:rPr lang="ja-JP" altLang="en-US" sz="4400" dirty="0">
                <a:latin typeface="+mn-ea"/>
                <a:ea typeface="+mn-ea"/>
              </a:rPr>
              <a:t>　</a:t>
            </a:r>
            <a:endParaRPr lang="en-US" altLang="ja-JP" sz="4400" dirty="0" smtClean="0">
              <a:latin typeface="+mn-ea"/>
              <a:ea typeface="+mn-ea"/>
            </a:endParaRPr>
          </a:p>
          <a:p>
            <a:pPr>
              <a:lnSpc>
                <a:spcPct val="100000"/>
              </a:lnSpc>
            </a:pPr>
            <a:r>
              <a:rPr lang="ja-JP" altLang="en-US" sz="4400" dirty="0" smtClean="0">
                <a:latin typeface="+mn-ea"/>
                <a:ea typeface="+mn-ea"/>
              </a:rPr>
              <a:t>　（白物家電）</a:t>
            </a:r>
            <a:endParaRPr lang="en-US" altLang="ja-JP" sz="4400" dirty="0" smtClean="0">
              <a:latin typeface="+mn-ea"/>
              <a:ea typeface="+mn-ea"/>
            </a:endParaRPr>
          </a:p>
          <a:p>
            <a:pPr lvl="0" defTabSz="914400">
              <a:lnSpc>
                <a:spcPct val="100000"/>
              </a:lnSpc>
              <a:spcBef>
                <a:spcPts val="0"/>
              </a:spcBef>
            </a:pPr>
            <a:r>
              <a:rPr lang="ja-JP" altLang="en-US" sz="4400" dirty="0" smtClean="0">
                <a:solidFill>
                  <a:prstClr val="black"/>
                </a:solidFill>
                <a:latin typeface="ＭＳ Ｐゴシック" panose="020B0600070205080204" pitchFamily="50" charset="-128"/>
                <a:cs typeface="+mn-cs"/>
              </a:rPr>
              <a:t>　　ご購入</a:t>
            </a:r>
            <a:r>
              <a:rPr lang="ja-JP" altLang="en-US" sz="4400" dirty="0">
                <a:solidFill>
                  <a:prstClr val="black"/>
                </a:solidFill>
                <a:latin typeface="ＭＳ Ｐゴシック" panose="020B0600070205080204" pitchFamily="50" charset="-128"/>
                <a:cs typeface="+mn-cs"/>
              </a:rPr>
              <a:t>対象期間：</a:t>
            </a:r>
            <a:r>
              <a:rPr lang="en-US" altLang="ja-JP" sz="4400" dirty="0">
                <a:solidFill>
                  <a:prstClr val="black"/>
                </a:solidFill>
                <a:latin typeface="ＭＳ Ｐゴシック" panose="020B0600070205080204" pitchFamily="50" charset="-128"/>
                <a:cs typeface="+mn-cs"/>
              </a:rPr>
              <a:t>7</a:t>
            </a:r>
            <a:r>
              <a:rPr lang="ja-JP" altLang="en-US" sz="4400" dirty="0" smtClean="0">
                <a:solidFill>
                  <a:prstClr val="black"/>
                </a:solidFill>
                <a:latin typeface="ＭＳ Ｐゴシック" panose="020B0600070205080204" pitchFamily="50" charset="-128"/>
                <a:cs typeface="+mn-cs"/>
              </a:rPr>
              <a:t>月</a:t>
            </a:r>
            <a:r>
              <a:rPr lang="en-US" altLang="ja-JP" sz="4400" dirty="0" smtClean="0">
                <a:solidFill>
                  <a:prstClr val="black"/>
                </a:solidFill>
                <a:latin typeface="ＭＳ Ｐゴシック" panose="020B0600070205080204" pitchFamily="50" charset="-128"/>
                <a:cs typeface="+mn-cs"/>
              </a:rPr>
              <a:t>31</a:t>
            </a:r>
            <a:r>
              <a:rPr lang="ja-JP" altLang="en-US" sz="4400" dirty="0">
                <a:solidFill>
                  <a:prstClr val="black"/>
                </a:solidFill>
                <a:latin typeface="ＭＳ Ｐゴシック" panose="020B0600070205080204" pitchFamily="50" charset="-128"/>
                <a:cs typeface="+mn-cs"/>
              </a:rPr>
              <a:t>日まで</a:t>
            </a:r>
            <a:endParaRPr lang="en-US" altLang="ja-JP" sz="4400" dirty="0">
              <a:solidFill>
                <a:prstClr val="black"/>
              </a:solidFill>
              <a:latin typeface="ＭＳ Ｐゴシック" panose="020B0600070205080204" pitchFamily="50" charset="-128"/>
              <a:cs typeface="+mn-cs"/>
            </a:endParaRPr>
          </a:p>
          <a:p>
            <a:pPr lvl="0" defTabSz="914400">
              <a:lnSpc>
                <a:spcPct val="100000"/>
              </a:lnSpc>
              <a:spcBef>
                <a:spcPts val="0"/>
              </a:spcBef>
            </a:pPr>
            <a:r>
              <a:rPr lang="ja-JP" altLang="en-US" sz="4400" dirty="0" smtClean="0">
                <a:solidFill>
                  <a:prstClr val="black"/>
                </a:solidFill>
                <a:latin typeface="ＭＳ Ｐゴシック" panose="020B0600070205080204" pitchFamily="50" charset="-128"/>
                <a:cs typeface="+mn-cs"/>
              </a:rPr>
              <a:t>　　お申し込み期間 ：</a:t>
            </a:r>
            <a:r>
              <a:rPr lang="en-US" altLang="ja-JP" sz="4400" dirty="0" smtClean="0">
                <a:solidFill>
                  <a:prstClr val="black"/>
                </a:solidFill>
                <a:latin typeface="ＭＳ Ｐゴシック" panose="020B0600070205080204" pitchFamily="50" charset="-128"/>
                <a:cs typeface="+mn-cs"/>
              </a:rPr>
              <a:t>8</a:t>
            </a:r>
            <a:r>
              <a:rPr lang="ja-JP" altLang="en-US" sz="4400" dirty="0" smtClean="0">
                <a:solidFill>
                  <a:prstClr val="black"/>
                </a:solidFill>
                <a:latin typeface="ＭＳ Ｐゴシック" panose="020B0600070205080204" pitchFamily="50" charset="-128"/>
                <a:cs typeface="+mn-cs"/>
              </a:rPr>
              <a:t>月</a:t>
            </a:r>
            <a:r>
              <a:rPr lang="en-US" altLang="ja-JP" sz="4400" dirty="0">
                <a:solidFill>
                  <a:prstClr val="black"/>
                </a:solidFill>
                <a:latin typeface="ＭＳ Ｐゴシック" panose="020B0600070205080204" pitchFamily="50" charset="-128"/>
                <a:cs typeface="+mn-cs"/>
              </a:rPr>
              <a:t>31</a:t>
            </a:r>
            <a:r>
              <a:rPr lang="ja-JP" altLang="en-US" sz="4400" dirty="0">
                <a:solidFill>
                  <a:prstClr val="black"/>
                </a:solidFill>
                <a:latin typeface="ＭＳ Ｐゴシック" panose="020B0600070205080204" pitchFamily="50" charset="-128"/>
                <a:cs typeface="+mn-cs"/>
              </a:rPr>
              <a:t>日まで　</a:t>
            </a:r>
            <a:endParaRPr lang="en-US" altLang="ja-JP" sz="4400" dirty="0">
              <a:latin typeface="+mn-ea"/>
              <a:ea typeface="+mn-ea"/>
            </a:endParaRPr>
          </a:p>
          <a:p>
            <a:pPr>
              <a:lnSpc>
                <a:spcPct val="100000"/>
              </a:lnSpc>
            </a:pPr>
            <a:endParaRPr lang="en-US" altLang="ja-JP" sz="4400" dirty="0" smtClean="0">
              <a:latin typeface="+mn-ea"/>
              <a:ea typeface="+mn-ea"/>
            </a:endParaRPr>
          </a:p>
          <a:p>
            <a:pPr>
              <a:lnSpc>
                <a:spcPct val="100000"/>
              </a:lnSpc>
            </a:pPr>
            <a:r>
              <a:rPr lang="ja-JP" altLang="en-US" sz="4400" dirty="0" smtClean="0">
                <a:latin typeface="+mn-ea"/>
                <a:ea typeface="+mn-ea"/>
              </a:rPr>
              <a:t/>
            </a:r>
            <a:br>
              <a:rPr lang="ja-JP" altLang="en-US" sz="4400" dirty="0" smtClean="0">
                <a:latin typeface="+mn-ea"/>
                <a:ea typeface="+mn-ea"/>
              </a:rPr>
            </a:br>
            <a:r>
              <a:rPr lang="en-US" altLang="ja-JP" sz="4400" dirty="0" smtClean="0">
                <a:latin typeface="+mn-ea"/>
                <a:ea typeface="+mn-ea"/>
              </a:rPr>
              <a:t/>
            </a:r>
            <a:br>
              <a:rPr lang="en-US" altLang="ja-JP" sz="4400" dirty="0" smtClean="0">
                <a:latin typeface="+mn-ea"/>
                <a:ea typeface="+mn-ea"/>
              </a:rPr>
            </a:br>
            <a:r>
              <a:rPr lang="en-US" altLang="ja-JP" sz="4400" dirty="0" smtClean="0">
                <a:latin typeface="+mn-ea"/>
                <a:ea typeface="+mn-ea"/>
              </a:rPr>
              <a:t/>
            </a:r>
            <a:br>
              <a:rPr lang="en-US" altLang="ja-JP" sz="4400" dirty="0" smtClean="0">
                <a:latin typeface="+mn-ea"/>
                <a:ea typeface="+mn-ea"/>
              </a:rPr>
            </a:br>
            <a:r>
              <a:rPr lang="ja-JP" altLang="en-US" sz="4400" dirty="0" smtClean="0">
                <a:latin typeface="+mn-ea"/>
                <a:ea typeface="+mn-ea"/>
              </a:rPr>
              <a:t>　　</a:t>
            </a:r>
            <a:r>
              <a:rPr lang="en-US" altLang="ja-JP" sz="4400" dirty="0" smtClean="0">
                <a:latin typeface="+mn-ea"/>
                <a:ea typeface="+mn-ea"/>
              </a:rPr>
              <a:t/>
            </a:r>
            <a:br>
              <a:rPr lang="en-US" altLang="ja-JP" sz="4400" dirty="0" smtClean="0">
                <a:latin typeface="+mn-ea"/>
                <a:ea typeface="+mn-ea"/>
              </a:rPr>
            </a:br>
            <a:r>
              <a:rPr lang="ja-JP" altLang="en-US" sz="1000" dirty="0" smtClean="0"/>
              <a:t>　　　　　　</a:t>
            </a:r>
            <a:r>
              <a:rPr lang="en-US" altLang="ja-JP" sz="1000" dirty="0" smtClean="0"/>
              <a:t/>
            </a:r>
            <a:br>
              <a:rPr lang="en-US" altLang="ja-JP" sz="1000" dirty="0" smtClean="0"/>
            </a:br>
            <a:endParaRPr lang="ja-JP" altLang="en-US" sz="1000" dirty="0"/>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9271" y="8911085"/>
            <a:ext cx="2051228" cy="1068348"/>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9271" y="10047521"/>
            <a:ext cx="2051228" cy="1068347"/>
          </a:xfrm>
          <a:prstGeom prst="rect">
            <a:avLst/>
          </a:prstGeom>
        </p:spPr>
      </p:pic>
    </p:spTree>
    <p:extLst>
      <p:ext uri="{BB962C8B-B14F-4D97-AF65-F5344CB8AC3E}">
        <p14:creationId xmlns:p14="http://schemas.microsoft.com/office/powerpoint/2010/main" val="54064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546" y="1014851"/>
            <a:ext cx="6255835" cy="3519262"/>
          </a:xfrm>
          <a:ln w="12700" cap="rnd">
            <a:solidFill>
              <a:schemeClr val="accent1"/>
            </a:solidFill>
          </a:ln>
        </p:spPr>
        <p:txBody>
          <a:bodyPr anchor="t">
            <a:normAutofit fontScale="90000"/>
          </a:bodyPr>
          <a:lstStyle/>
          <a:p>
            <a:pPr>
              <a:lnSpc>
                <a:spcPct val="100000"/>
              </a:lnSpc>
            </a:pPr>
            <a:r>
              <a:rPr lang="ja-JP" altLang="en-US" sz="1600" b="1" dirty="0" smtClean="0">
                <a:latin typeface="+mj-ea"/>
              </a:rPr>
              <a:t>「</a:t>
            </a:r>
            <a:r>
              <a:rPr lang="ja-JP" altLang="en-US" sz="1600" b="1" dirty="0">
                <a:latin typeface="+mj-ea"/>
              </a:rPr>
              <a:t>スマートフォン</a:t>
            </a:r>
            <a:r>
              <a:rPr lang="en-US" altLang="ja-JP" sz="1600" b="1" dirty="0">
                <a:latin typeface="+mj-ea"/>
              </a:rPr>
              <a:t>AQUOS</a:t>
            </a:r>
            <a:r>
              <a:rPr lang="ja-JP" altLang="en-US" sz="1600" b="1" dirty="0">
                <a:latin typeface="+mj-ea"/>
              </a:rPr>
              <a:t>」新製品発表会を</a:t>
            </a:r>
            <a:r>
              <a:rPr lang="ja-JP" altLang="en-US" sz="1600" b="1" dirty="0" smtClean="0">
                <a:latin typeface="+mj-ea"/>
              </a:rPr>
              <a:t>開催</a:t>
            </a:r>
            <a:r>
              <a:rPr lang="en-US" altLang="ja-JP" sz="1400" b="1" dirty="0" smtClean="0">
                <a:latin typeface="+mj-ea"/>
              </a:rPr>
              <a:t/>
            </a:r>
            <a:br>
              <a:rPr lang="en-US" altLang="ja-JP" sz="1400" b="1" dirty="0" smtClean="0">
                <a:latin typeface="+mj-ea"/>
              </a:rPr>
            </a:br>
            <a:r>
              <a:rPr lang="ja-JP" altLang="en-US" sz="1200" dirty="0" smtClean="0">
                <a:latin typeface="+mn-ea"/>
                <a:ea typeface="+mn-ea"/>
              </a:rPr>
              <a:t>　</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a:t>
            </a:r>
            <a:r>
              <a:rPr lang="en-US" altLang="ja-JP" sz="1200" dirty="0">
                <a:latin typeface="+mn-ea"/>
                <a:ea typeface="+mn-ea"/>
              </a:rPr>
              <a:t>5</a:t>
            </a:r>
            <a:r>
              <a:rPr lang="ja-JP" altLang="en-US" sz="1200" dirty="0">
                <a:latin typeface="+mn-ea"/>
                <a:ea typeface="+mn-ea"/>
              </a:rPr>
              <a:t>月</a:t>
            </a:r>
            <a:r>
              <a:rPr lang="en-US" altLang="ja-JP" sz="1200" dirty="0">
                <a:latin typeface="+mn-ea"/>
                <a:ea typeface="+mn-ea"/>
              </a:rPr>
              <a:t>8</a:t>
            </a:r>
            <a:r>
              <a:rPr lang="ja-JP" altLang="en-US" sz="1200" dirty="0">
                <a:latin typeface="+mn-ea"/>
                <a:ea typeface="+mn-ea"/>
              </a:rPr>
              <a:t>日</a:t>
            </a:r>
            <a:r>
              <a:rPr lang="en-US" altLang="ja-JP" sz="1200" dirty="0">
                <a:latin typeface="+mn-ea"/>
                <a:ea typeface="+mn-ea"/>
              </a:rPr>
              <a:t>(</a:t>
            </a:r>
            <a:r>
              <a:rPr lang="ja-JP" altLang="en-US" sz="1200" dirty="0">
                <a:latin typeface="+mn-ea"/>
                <a:ea typeface="+mn-ea"/>
              </a:rPr>
              <a:t>火</a:t>
            </a:r>
            <a:r>
              <a:rPr lang="en-US" altLang="ja-JP" sz="1200" dirty="0">
                <a:latin typeface="+mn-ea"/>
                <a:ea typeface="+mn-ea"/>
              </a:rPr>
              <a:t>)</a:t>
            </a:r>
            <a:r>
              <a:rPr lang="ja-JP" altLang="en-US" sz="1200" dirty="0" err="1">
                <a:latin typeface="+mn-ea"/>
                <a:ea typeface="+mn-ea"/>
              </a:rPr>
              <a:t>、</a:t>
            </a:r>
            <a:r>
              <a:rPr lang="ja-JP" altLang="en-US" sz="1200" dirty="0">
                <a:latin typeface="+mn-ea"/>
                <a:ea typeface="+mn-ea"/>
              </a:rPr>
              <a:t>東京</a:t>
            </a:r>
            <a:r>
              <a:rPr lang="ja-JP" altLang="en-US" sz="1200" dirty="0" smtClean="0">
                <a:latin typeface="+mn-ea"/>
                <a:ea typeface="+mn-ea"/>
              </a:rPr>
              <a:t>ビルにて</a:t>
            </a:r>
            <a:r>
              <a:rPr lang="ja-JP" altLang="en-US" sz="1200" dirty="0">
                <a:latin typeface="+mn-ea"/>
                <a:ea typeface="+mn-ea"/>
              </a:rPr>
              <a:t>、世界で初めて</a:t>
            </a:r>
            <a:r>
              <a:rPr lang="en-US" altLang="ja-JP" sz="1200" baseline="30000" dirty="0">
                <a:latin typeface="+mn-ea"/>
                <a:ea typeface="+mn-ea"/>
              </a:rPr>
              <a:t>※1</a:t>
            </a:r>
            <a:r>
              <a:rPr lang="ja-JP" altLang="en-US" sz="1200" dirty="0">
                <a:latin typeface="+mn-ea"/>
                <a:ea typeface="+mn-ea"/>
              </a:rPr>
              <a:t>「動画用」と「静止画用」の</a:t>
            </a:r>
            <a:r>
              <a:rPr lang="en-US" altLang="ja-JP" sz="1200" dirty="0">
                <a:latin typeface="+mn-ea"/>
                <a:ea typeface="+mn-ea"/>
              </a:rPr>
              <a:t>2</a:t>
            </a:r>
            <a:r>
              <a:rPr lang="ja-JP" altLang="en-US" sz="1200" dirty="0" err="1">
                <a:latin typeface="+mn-ea"/>
                <a:ea typeface="+mn-ea"/>
              </a:rPr>
              <a:t>つの</a:t>
            </a:r>
            <a:r>
              <a:rPr lang="ja-JP" altLang="en-US" sz="1200" dirty="0">
                <a:latin typeface="+mn-ea"/>
                <a:ea typeface="+mn-ea"/>
              </a:rPr>
              <a:t>アウトカメラ</a:t>
            </a:r>
            <a:r>
              <a:rPr lang="en-US" altLang="ja-JP" sz="1200" baseline="30000" dirty="0">
                <a:latin typeface="+mn-ea"/>
                <a:ea typeface="+mn-ea"/>
              </a:rPr>
              <a:t>※2</a:t>
            </a:r>
            <a:r>
              <a:rPr lang="ja-JP" altLang="en-US" sz="1200" dirty="0">
                <a:latin typeface="+mn-ea"/>
                <a:ea typeface="+mn-ea"/>
              </a:rPr>
              <a:t>を搭載し、動画と静止画を同時に撮影できる「</a:t>
            </a:r>
            <a:r>
              <a:rPr lang="en-US" altLang="ja-JP" sz="1200" dirty="0">
                <a:latin typeface="+mn-ea"/>
                <a:ea typeface="+mn-ea"/>
              </a:rPr>
              <a:t>AQUOS R2</a:t>
            </a:r>
            <a:r>
              <a:rPr lang="ja-JP" altLang="en-US" sz="1200" dirty="0">
                <a:latin typeface="+mn-ea"/>
                <a:ea typeface="+mn-ea"/>
              </a:rPr>
              <a:t>」と、スマートフォン</a:t>
            </a:r>
            <a:r>
              <a:rPr lang="en-US" altLang="ja-JP" sz="1200" dirty="0">
                <a:latin typeface="+mn-ea"/>
                <a:ea typeface="+mn-ea"/>
              </a:rPr>
              <a:t>AQUOS</a:t>
            </a:r>
            <a:r>
              <a:rPr lang="ja-JP" altLang="en-US" sz="1200" dirty="0">
                <a:latin typeface="+mn-ea"/>
                <a:ea typeface="+mn-ea"/>
              </a:rPr>
              <a:t>で初めて</a:t>
            </a:r>
            <a:r>
              <a:rPr lang="en-US" altLang="ja-JP" sz="1200" baseline="30000" dirty="0">
                <a:latin typeface="+mn-ea"/>
                <a:ea typeface="+mn-ea"/>
              </a:rPr>
              <a:t>※3</a:t>
            </a:r>
            <a:r>
              <a:rPr lang="ja-JP" altLang="en-US" sz="1200" dirty="0">
                <a:latin typeface="+mn-ea"/>
                <a:ea typeface="+mn-ea"/>
              </a:rPr>
              <a:t>となる</a:t>
            </a:r>
            <a:r>
              <a:rPr lang="en-US" altLang="ja-JP" sz="1200" dirty="0">
                <a:latin typeface="+mn-ea"/>
                <a:ea typeface="+mn-ea"/>
              </a:rPr>
              <a:t>SIM</a:t>
            </a:r>
            <a:r>
              <a:rPr lang="ja-JP" altLang="en-US" sz="1200" dirty="0">
                <a:latin typeface="+mn-ea"/>
                <a:ea typeface="+mn-ea"/>
              </a:rPr>
              <a:t>フリー専用モデル「</a:t>
            </a:r>
            <a:r>
              <a:rPr lang="en-US" altLang="ja-JP" sz="1200" dirty="0">
                <a:latin typeface="+mn-ea"/>
                <a:ea typeface="+mn-ea"/>
              </a:rPr>
              <a:t>AQUOS sense plus</a:t>
            </a:r>
            <a:r>
              <a:rPr lang="ja-JP" altLang="en-US" sz="1200" dirty="0">
                <a:latin typeface="+mn-ea"/>
                <a:ea typeface="+mn-ea"/>
              </a:rPr>
              <a:t>」の商品化に関する「スマートフォン</a:t>
            </a:r>
            <a:r>
              <a:rPr lang="en-US" altLang="ja-JP" sz="1200" dirty="0">
                <a:latin typeface="+mn-ea"/>
                <a:ea typeface="+mn-ea"/>
              </a:rPr>
              <a:t>AQUOS</a:t>
            </a:r>
            <a:r>
              <a:rPr lang="ja-JP" altLang="en-US" sz="1200" dirty="0">
                <a:latin typeface="+mn-ea"/>
                <a:ea typeface="+mn-ea"/>
              </a:rPr>
              <a:t>」新製品発表会を開催しました。</a:t>
            </a:r>
            <a:br>
              <a:rPr lang="ja-JP" altLang="en-US"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100" dirty="0" smtClean="0">
                <a:latin typeface="+mn-ea"/>
                <a:ea typeface="+mn-ea"/>
              </a:rPr>
              <a:t>※</a:t>
            </a:r>
            <a:r>
              <a:rPr lang="en-US" altLang="ja-JP" sz="1100" dirty="0">
                <a:latin typeface="+mn-ea"/>
                <a:ea typeface="+mn-ea"/>
              </a:rPr>
              <a:t>1</a:t>
            </a:r>
            <a:r>
              <a:rPr lang="ja-JP" altLang="en-US" sz="1100" dirty="0">
                <a:latin typeface="+mn-ea"/>
                <a:ea typeface="+mn-ea"/>
              </a:rPr>
              <a:t>　</a:t>
            </a:r>
            <a:r>
              <a:rPr lang="en-US" altLang="ja-JP" sz="1100" dirty="0">
                <a:latin typeface="+mn-ea"/>
                <a:ea typeface="+mn-ea"/>
              </a:rPr>
              <a:t>2018</a:t>
            </a:r>
            <a:r>
              <a:rPr lang="ja-JP" altLang="en-US" sz="1100" dirty="0">
                <a:latin typeface="+mn-ea"/>
                <a:ea typeface="+mn-ea"/>
              </a:rPr>
              <a:t>年</a:t>
            </a:r>
            <a:r>
              <a:rPr lang="en-US" altLang="ja-JP" sz="1100" dirty="0">
                <a:latin typeface="+mn-ea"/>
                <a:ea typeface="+mn-ea"/>
              </a:rPr>
              <a:t>5</a:t>
            </a:r>
            <a:r>
              <a:rPr lang="ja-JP" altLang="en-US" sz="1100" dirty="0">
                <a:latin typeface="+mn-ea"/>
                <a:ea typeface="+mn-ea"/>
              </a:rPr>
              <a:t>月</a:t>
            </a:r>
            <a:r>
              <a:rPr lang="en-US" altLang="ja-JP" sz="1100" dirty="0">
                <a:latin typeface="+mn-ea"/>
                <a:ea typeface="+mn-ea"/>
              </a:rPr>
              <a:t>8</a:t>
            </a:r>
            <a:r>
              <a:rPr lang="ja-JP" altLang="en-US" sz="1100" dirty="0">
                <a:latin typeface="+mn-ea"/>
                <a:ea typeface="+mn-ea"/>
              </a:rPr>
              <a:t>日現在。</a:t>
            </a:r>
            <a:r>
              <a:rPr lang="en-US" altLang="ja-JP" sz="1100" dirty="0">
                <a:latin typeface="+mn-ea"/>
                <a:ea typeface="+mn-ea"/>
              </a:rPr>
              <a:t>2</a:t>
            </a:r>
            <a:r>
              <a:rPr lang="ja-JP" altLang="en-US" sz="1100" dirty="0" err="1">
                <a:latin typeface="+mn-ea"/>
                <a:ea typeface="+mn-ea"/>
              </a:rPr>
              <a:t>つの</a:t>
            </a:r>
            <a:r>
              <a:rPr lang="ja-JP" altLang="en-US" sz="1100" dirty="0">
                <a:latin typeface="+mn-ea"/>
                <a:ea typeface="+mn-ea"/>
              </a:rPr>
              <a:t>アウトカメラを搭載し、動画用カメラで動画を撮影中に静止画用カメラで静止画</a:t>
            </a:r>
            <a:r>
              <a:rPr lang="ja-JP" altLang="en-US" sz="1100" dirty="0" smtClean="0">
                <a:latin typeface="+mn-ea"/>
                <a:ea typeface="+mn-ea"/>
              </a:rPr>
              <a:t>を</a:t>
            </a:r>
            <a:r>
              <a:rPr lang="en-US" altLang="ja-JP" sz="1100" dirty="0" smtClean="0">
                <a:latin typeface="+mn-ea"/>
                <a:ea typeface="+mn-ea"/>
              </a:rPr>
              <a:t/>
            </a:r>
            <a:br>
              <a:rPr lang="en-US" altLang="ja-JP" sz="1100" dirty="0" smtClean="0">
                <a:latin typeface="+mn-ea"/>
                <a:ea typeface="+mn-ea"/>
              </a:rPr>
            </a:br>
            <a:r>
              <a:rPr lang="en-US" altLang="ja-JP" sz="1100" dirty="0" smtClean="0">
                <a:latin typeface="+mn-ea"/>
                <a:ea typeface="+mn-ea"/>
              </a:rPr>
              <a:t>       </a:t>
            </a:r>
            <a:r>
              <a:rPr lang="ja-JP" altLang="en-US" sz="1100" dirty="0" smtClean="0">
                <a:latin typeface="+mn-ea"/>
                <a:ea typeface="+mn-ea"/>
              </a:rPr>
              <a:t>撮影</a:t>
            </a:r>
            <a:r>
              <a:rPr lang="ja-JP" altLang="en-US" sz="1100" dirty="0">
                <a:latin typeface="+mn-ea"/>
                <a:ea typeface="+mn-ea"/>
              </a:rPr>
              <a:t>できるスマートフォンとして。 </a:t>
            </a:r>
            <a:r>
              <a:rPr lang="ja-JP" altLang="en-US" sz="1100" dirty="0" smtClean="0">
                <a:latin typeface="+mn-ea"/>
                <a:ea typeface="+mn-ea"/>
              </a:rPr>
              <a:t>シャープ</a:t>
            </a:r>
            <a:r>
              <a:rPr lang="ja-JP" altLang="en-US" sz="1100" dirty="0">
                <a:latin typeface="+mn-ea"/>
                <a:ea typeface="+mn-ea"/>
              </a:rPr>
              <a:t>調べ。</a:t>
            </a:r>
            <a:br>
              <a:rPr lang="ja-JP" altLang="en-US" sz="1100" dirty="0">
                <a:latin typeface="+mn-ea"/>
                <a:ea typeface="+mn-ea"/>
              </a:rPr>
            </a:br>
            <a:r>
              <a:rPr lang="en-US" altLang="ja-JP" sz="1100" dirty="0">
                <a:latin typeface="+mn-ea"/>
                <a:ea typeface="+mn-ea"/>
              </a:rPr>
              <a:t>※2</a:t>
            </a:r>
            <a:r>
              <a:rPr lang="ja-JP" altLang="en-US" sz="1100" dirty="0">
                <a:latin typeface="+mn-ea"/>
                <a:ea typeface="+mn-ea"/>
              </a:rPr>
              <a:t>　</a:t>
            </a:r>
            <a:r>
              <a:rPr lang="en-US" altLang="ja-JP" sz="1100" dirty="0">
                <a:latin typeface="+mn-ea"/>
                <a:ea typeface="+mn-ea"/>
              </a:rPr>
              <a:t>2</a:t>
            </a:r>
            <a:r>
              <a:rPr lang="ja-JP" altLang="en-US" sz="1100" dirty="0" err="1">
                <a:latin typeface="+mn-ea"/>
                <a:ea typeface="+mn-ea"/>
              </a:rPr>
              <a:t>つの</a:t>
            </a:r>
            <a:r>
              <a:rPr lang="ja-JP" altLang="en-US" sz="1100" dirty="0">
                <a:latin typeface="+mn-ea"/>
                <a:ea typeface="+mn-ea"/>
              </a:rPr>
              <a:t>アウトカメラのほか、インカメラも掲載しています。</a:t>
            </a:r>
            <a:br>
              <a:rPr lang="ja-JP" altLang="en-US" sz="1100" dirty="0">
                <a:latin typeface="+mn-ea"/>
                <a:ea typeface="+mn-ea"/>
              </a:rPr>
            </a:br>
            <a:r>
              <a:rPr lang="en-US" altLang="ja-JP" sz="1100" dirty="0">
                <a:latin typeface="+mn-ea"/>
                <a:ea typeface="+mn-ea"/>
              </a:rPr>
              <a:t>※3</a:t>
            </a:r>
            <a:r>
              <a:rPr lang="ja-JP" altLang="en-US" sz="1100" dirty="0">
                <a:latin typeface="+mn-ea"/>
                <a:ea typeface="+mn-ea"/>
              </a:rPr>
              <a:t>　ハードウェア、ソフトウェアともに</a:t>
            </a:r>
            <a:r>
              <a:rPr lang="en-US" altLang="ja-JP" sz="1100" dirty="0">
                <a:latin typeface="+mn-ea"/>
                <a:ea typeface="+mn-ea"/>
              </a:rPr>
              <a:t>SIM</a:t>
            </a:r>
            <a:r>
              <a:rPr lang="ja-JP" altLang="en-US" sz="1100" dirty="0">
                <a:latin typeface="+mn-ea"/>
                <a:ea typeface="+mn-ea"/>
              </a:rPr>
              <a:t>フリー専用に設計したモデルとして。</a:t>
            </a:r>
            <a:r>
              <a:rPr lang="ja-JP" altLang="en-US" sz="1200" dirty="0">
                <a:latin typeface="+mn-ea"/>
                <a:ea typeface="+mn-ea"/>
              </a:rPr>
              <a:t/>
            </a:r>
            <a:br>
              <a:rPr lang="ja-JP" altLang="en-US" sz="1200" dirty="0">
                <a:latin typeface="+mn-ea"/>
                <a:ea typeface="+mn-ea"/>
              </a:rPr>
            </a:br>
            <a:r>
              <a:rPr lang="ja-JP" altLang="en-US" sz="1200" dirty="0">
                <a:latin typeface="+mn-ea"/>
                <a:ea typeface="+mn-ea"/>
              </a:rPr>
              <a:t>   </a:t>
            </a:r>
            <a:br>
              <a:rPr lang="ja-JP" altLang="en-US" sz="1200" dirty="0">
                <a:latin typeface="+mn-ea"/>
                <a:ea typeface="+mn-ea"/>
              </a:rPr>
            </a:br>
            <a:r>
              <a:rPr lang="en-US" altLang="ja-JP" sz="1200" dirty="0"/>
              <a:t/>
            </a:r>
            <a:br>
              <a:rPr lang="en-US" altLang="ja-JP" sz="1200" dirty="0"/>
            </a:br>
            <a:r>
              <a:rPr lang="en-US" altLang="ja-JP" sz="1000" dirty="0" smtClean="0"/>
              <a:t/>
            </a:r>
            <a:br>
              <a:rPr lang="en-US" altLang="ja-JP" sz="1000" dirty="0" smtClean="0"/>
            </a:br>
            <a:r>
              <a:rPr lang="ja-JP" altLang="en-US" sz="1000" dirty="0" smtClean="0"/>
              <a:t>　　</a:t>
            </a:r>
            <a:r>
              <a:rPr lang="en-US" altLang="ja-JP" sz="1200" dirty="0">
                <a:latin typeface="+mn-ea"/>
                <a:ea typeface="+mn-ea"/>
              </a:rPr>
              <a:t/>
            </a:r>
            <a:br>
              <a:rPr lang="en-US" altLang="ja-JP" sz="1200" dirty="0">
                <a:latin typeface="+mn-ea"/>
                <a:ea typeface="+mn-ea"/>
              </a:rPr>
            </a:br>
            <a:r>
              <a:rPr lang="ja-JP" altLang="en-US" sz="1000" dirty="0" smtClean="0"/>
              <a:t>　　　　　　</a:t>
            </a:r>
            <a:r>
              <a:rPr lang="en-US" altLang="ja-JP" sz="1000" dirty="0"/>
              <a:t/>
            </a:r>
            <a:br>
              <a:rPr lang="en-US" altLang="ja-JP" sz="1000" dirty="0"/>
            </a:br>
            <a:endParaRPr kumimoji="1" lang="ja-JP" altLang="en-US" sz="10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54" y="2121296"/>
            <a:ext cx="2015871" cy="1343914"/>
          </a:xfrm>
          <a:prstGeom prst="rect">
            <a:avLst/>
          </a:prstGeom>
        </p:spPr>
      </p:pic>
      <p:sp>
        <p:nvSpPr>
          <p:cNvPr id="9" name="コンテンツ プレースホルダー 2"/>
          <p:cNvSpPr txBox="1">
            <a:spLocks/>
          </p:cNvSpPr>
          <p:nvPr/>
        </p:nvSpPr>
        <p:spPr>
          <a:xfrm>
            <a:off x="189544" y="4667462"/>
            <a:ext cx="6255835" cy="3247920"/>
          </a:xfrm>
          <a:prstGeom prst="rect">
            <a:avLst/>
          </a:prstGeom>
          <a:ln w="12700" cap="rnd">
            <a:solidFill>
              <a:schemeClr val="accent1"/>
            </a:solidFill>
          </a:ln>
        </p:spPr>
        <p:txBody>
          <a:bodyPr vert="horz" lIns="91440" tIns="45720" rIns="91440" bIns="45720" rtlCol="0">
            <a:normAutofit fontScale="55000" lnSpcReduction="2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500" b="1" dirty="0" smtClean="0">
                <a:latin typeface="+mn-ea"/>
              </a:rPr>
              <a:t>ウォーターオーブン</a:t>
            </a:r>
            <a:r>
              <a:rPr lang="ja-JP" altLang="en-US" sz="2500" b="1" dirty="0">
                <a:latin typeface="+mn-ea"/>
              </a:rPr>
              <a:t>「ヘルシオ</a:t>
            </a:r>
            <a:r>
              <a:rPr lang="ja-JP" altLang="en-US" sz="2500" b="1" dirty="0" smtClean="0">
                <a:latin typeface="+mn-ea"/>
              </a:rPr>
              <a:t>」新製品</a:t>
            </a:r>
            <a:r>
              <a:rPr lang="ja-JP" altLang="en-US" sz="2500" b="1" dirty="0">
                <a:latin typeface="+mn-ea"/>
              </a:rPr>
              <a:t>発表会を開催 </a:t>
            </a:r>
            <a:r>
              <a:rPr lang="ja-JP" altLang="en-US" sz="3500" dirty="0" smtClean="0">
                <a:latin typeface="+mn-ea"/>
                <a:cs typeface="+mj-cs"/>
              </a:rPr>
              <a:t>　</a:t>
            </a:r>
            <a:endParaRPr lang="en-US" altLang="ja-JP" sz="3500" dirty="0" smtClean="0">
              <a:latin typeface="+mn-ea"/>
            </a:endParaRPr>
          </a:p>
          <a:p>
            <a:pPr algn="l">
              <a:lnSpc>
                <a:spcPct val="120000"/>
              </a:lnSpc>
            </a:pPr>
            <a:r>
              <a:rPr lang="ja-JP" altLang="en-US" sz="2000" dirty="0" smtClean="0">
                <a:latin typeface="+mn-ea"/>
              </a:rPr>
              <a:t>　</a:t>
            </a:r>
            <a:r>
              <a:rPr lang="en-US" altLang="ja-JP" sz="2000" dirty="0" smtClean="0">
                <a:latin typeface="+mn-ea"/>
              </a:rPr>
              <a:t>5</a:t>
            </a:r>
            <a:r>
              <a:rPr lang="ja-JP" altLang="en-US" sz="2000" dirty="0">
                <a:latin typeface="+mn-ea"/>
              </a:rPr>
              <a:t>月</a:t>
            </a:r>
            <a:r>
              <a:rPr lang="en-US" altLang="ja-JP" sz="2000" dirty="0">
                <a:latin typeface="+mn-ea"/>
              </a:rPr>
              <a:t>17</a:t>
            </a:r>
            <a:r>
              <a:rPr lang="ja-JP" altLang="en-US" sz="2000" dirty="0">
                <a:latin typeface="+mn-ea"/>
              </a:rPr>
              <a:t>日</a:t>
            </a:r>
            <a:r>
              <a:rPr lang="en-US" altLang="ja-JP" sz="2000" dirty="0">
                <a:latin typeface="+mn-ea"/>
              </a:rPr>
              <a:t>(</a:t>
            </a:r>
            <a:r>
              <a:rPr lang="ja-JP" altLang="en-US" sz="2000" dirty="0">
                <a:latin typeface="+mn-ea"/>
              </a:rPr>
              <a:t>木</a:t>
            </a:r>
            <a:r>
              <a:rPr lang="en-US" altLang="ja-JP" sz="2000" dirty="0">
                <a:latin typeface="+mn-ea"/>
              </a:rPr>
              <a:t>)</a:t>
            </a:r>
            <a:r>
              <a:rPr lang="ja-JP" altLang="en-US" sz="2000" dirty="0" err="1" smtClean="0">
                <a:latin typeface="+mn-ea"/>
              </a:rPr>
              <a:t>、</a:t>
            </a:r>
            <a:r>
              <a:rPr lang="ja-JP" altLang="en-US" sz="2000" dirty="0" smtClean="0">
                <a:latin typeface="+mn-ea"/>
              </a:rPr>
              <a:t>八尾事業所で</a:t>
            </a:r>
            <a:r>
              <a:rPr lang="ja-JP" altLang="en-US" sz="2000" dirty="0">
                <a:latin typeface="+mn-ea"/>
              </a:rPr>
              <a:t>、ウォーターオーブン「ヘルシオ」</a:t>
            </a:r>
            <a:r>
              <a:rPr lang="en-US" altLang="ja-JP" sz="2000" dirty="0">
                <a:latin typeface="+mn-ea"/>
              </a:rPr>
              <a:t>3</a:t>
            </a:r>
            <a:r>
              <a:rPr lang="ja-JP" altLang="en-US" sz="2000" dirty="0">
                <a:latin typeface="+mn-ea"/>
              </a:rPr>
              <a:t>機種＜</a:t>
            </a:r>
            <a:r>
              <a:rPr lang="en-US" altLang="ja-JP" sz="2000" dirty="0">
                <a:latin typeface="+mn-ea"/>
              </a:rPr>
              <a:t>AX-XW500/AW500/AS500</a:t>
            </a:r>
            <a:r>
              <a:rPr lang="ja-JP" altLang="en-US" sz="2000" dirty="0">
                <a:latin typeface="+mn-ea"/>
              </a:rPr>
              <a:t>＞の新製品発表会を開催しました。</a:t>
            </a:r>
            <a:endParaRPr lang="en-US" altLang="ja-JP" sz="2000" dirty="0" smtClean="0">
              <a:latin typeface="+mn-ea"/>
            </a:endParaRPr>
          </a:p>
          <a:p>
            <a:pPr algn="l">
              <a:lnSpc>
                <a:spcPct val="120000"/>
              </a:lnSpc>
            </a:pPr>
            <a:r>
              <a:rPr lang="ja-JP" altLang="en-US" sz="2000" dirty="0" smtClean="0">
                <a:latin typeface="+mn-ea"/>
              </a:rPr>
              <a:t>■</a:t>
            </a:r>
            <a:r>
              <a:rPr lang="ja-JP" altLang="en-US" sz="2000" dirty="0">
                <a:latin typeface="+mn-ea"/>
              </a:rPr>
              <a:t>主な特長</a:t>
            </a:r>
          </a:p>
          <a:p>
            <a:pPr algn="l">
              <a:lnSpc>
                <a:spcPct val="120000"/>
              </a:lnSpc>
              <a:spcBef>
                <a:spcPts val="0"/>
              </a:spcBef>
            </a:pPr>
            <a:r>
              <a:rPr lang="ja-JP" altLang="en-US" sz="2000" dirty="0" smtClean="0">
                <a:latin typeface="+mn-ea"/>
              </a:rPr>
              <a:t>①</a:t>
            </a:r>
            <a:r>
              <a:rPr lang="en-US" altLang="ja-JP" sz="2000" dirty="0" err="1" smtClean="0">
                <a:latin typeface="+mn-ea"/>
              </a:rPr>
              <a:t>AIoT</a:t>
            </a:r>
            <a:r>
              <a:rPr lang="ja-JP" altLang="en-US" sz="2000" dirty="0">
                <a:latin typeface="+mn-ea"/>
              </a:rPr>
              <a:t>クラウドサービス「</a:t>
            </a:r>
            <a:r>
              <a:rPr lang="en-US" altLang="ja-JP" sz="2000" dirty="0">
                <a:latin typeface="+mn-ea"/>
              </a:rPr>
              <a:t>COCORO KITCHEN</a:t>
            </a:r>
            <a:r>
              <a:rPr lang="ja-JP" altLang="en-US" sz="2000" dirty="0">
                <a:latin typeface="+mn-ea"/>
              </a:rPr>
              <a:t>」</a:t>
            </a:r>
            <a:r>
              <a:rPr lang="ja-JP" altLang="en-US" sz="2000" dirty="0" smtClean="0">
                <a:latin typeface="+mn-ea"/>
              </a:rPr>
              <a:t>が</a:t>
            </a:r>
            <a:endParaRPr lang="en-US" altLang="ja-JP" sz="2000" dirty="0" smtClean="0">
              <a:latin typeface="+mn-ea"/>
            </a:endParaRPr>
          </a:p>
          <a:p>
            <a:pPr algn="l">
              <a:lnSpc>
                <a:spcPct val="120000"/>
              </a:lnSpc>
              <a:spcBef>
                <a:spcPts val="0"/>
              </a:spcBef>
            </a:pPr>
            <a:r>
              <a:rPr lang="ja-JP" altLang="en-US" sz="2000" dirty="0" smtClean="0">
                <a:latin typeface="+mn-ea"/>
              </a:rPr>
              <a:t>　さらに</a:t>
            </a:r>
            <a:r>
              <a:rPr lang="ja-JP" altLang="en-US" sz="2000" dirty="0">
                <a:latin typeface="+mn-ea"/>
              </a:rPr>
              <a:t>便利に。嗜好や調理履歴を学習し</a:t>
            </a:r>
            <a:r>
              <a:rPr lang="ja-JP" altLang="en-US" sz="2000" dirty="0" err="1">
                <a:latin typeface="+mn-ea"/>
              </a:rPr>
              <a:t>成長</a:t>
            </a:r>
            <a:r>
              <a:rPr lang="ja-JP" altLang="en-US" sz="2000" dirty="0" err="1" smtClean="0">
                <a:latin typeface="+mn-ea"/>
              </a:rPr>
              <a:t>す</a:t>
            </a:r>
            <a:endParaRPr lang="en-US" altLang="ja-JP" sz="2000" dirty="0" smtClean="0">
              <a:latin typeface="+mn-ea"/>
            </a:endParaRPr>
          </a:p>
          <a:p>
            <a:pPr algn="l">
              <a:lnSpc>
                <a:spcPct val="120000"/>
              </a:lnSpc>
              <a:spcBef>
                <a:spcPts val="0"/>
              </a:spcBef>
            </a:pPr>
            <a:r>
              <a:rPr lang="ja-JP" altLang="en-US" sz="2000" dirty="0">
                <a:latin typeface="+mn-ea"/>
              </a:rPr>
              <a:t>　</a:t>
            </a:r>
            <a:r>
              <a:rPr lang="ja-JP" altLang="en-US" sz="2000" dirty="0" err="1" smtClean="0">
                <a:latin typeface="+mn-ea"/>
              </a:rPr>
              <a:t>る</a:t>
            </a:r>
            <a:r>
              <a:rPr lang="ja-JP" altLang="en-US" sz="2000" dirty="0" smtClean="0">
                <a:latin typeface="+mn-ea"/>
              </a:rPr>
              <a:t>献立　相談</a:t>
            </a:r>
            <a:r>
              <a:rPr lang="ja-JP" altLang="en-US" sz="2000" dirty="0">
                <a:latin typeface="+mn-ea"/>
              </a:rPr>
              <a:t>機能が</a:t>
            </a:r>
            <a:r>
              <a:rPr lang="ja-JP" altLang="en-US" sz="2000" dirty="0" smtClean="0">
                <a:latin typeface="+mn-ea"/>
              </a:rPr>
              <a:t>、本体</a:t>
            </a:r>
            <a:r>
              <a:rPr lang="ja-JP" altLang="en-US" sz="2000" dirty="0">
                <a:latin typeface="+mn-ea"/>
              </a:rPr>
              <a:t>だけでなく</a:t>
            </a:r>
            <a:r>
              <a:rPr lang="ja-JP" altLang="en-US" sz="2000" dirty="0" smtClean="0">
                <a:latin typeface="+mn-ea"/>
              </a:rPr>
              <a:t>スマートス</a:t>
            </a:r>
            <a:endParaRPr lang="en-US" altLang="ja-JP" sz="2000" dirty="0" smtClean="0">
              <a:latin typeface="+mn-ea"/>
            </a:endParaRPr>
          </a:p>
          <a:p>
            <a:pPr algn="l">
              <a:lnSpc>
                <a:spcPct val="120000"/>
              </a:lnSpc>
              <a:spcBef>
                <a:spcPts val="0"/>
              </a:spcBef>
            </a:pPr>
            <a:r>
              <a:rPr lang="ja-JP" altLang="en-US" sz="2000" dirty="0">
                <a:latin typeface="+mn-ea"/>
              </a:rPr>
              <a:t>　</a:t>
            </a:r>
            <a:r>
              <a:rPr lang="ja-JP" altLang="en-US" sz="2000" dirty="0" smtClean="0">
                <a:latin typeface="+mn-ea"/>
              </a:rPr>
              <a:t>ピーカー</a:t>
            </a:r>
            <a:r>
              <a:rPr lang="ja-JP" altLang="en-US" sz="2000" dirty="0">
                <a:latin typeface="+mn-ea"/>
              </a:rPr>
              <a:t>からも可能に＜</a:t>
            </a:r>
            <a:r>
              <a:rPr lang="en-US" altLang="ja-JP" sz="2000" dirty="0">
                <a:latin typeface="+mn-ea"/>
              </a:rPr>
              <a:t>AX-XW500</a:t>
            </a:r>
            <a:r>
              <a:rPr lang="ja-JP" altLang="en-US" sz="2000" dirty="0">
                <a:latin typeface="+mn-ea"/>
              </a:rPr>
              <a:t>／</a:t>
            </a:r>
            <a:r>
              <a:rPr lang="en-US" altLang="ja-JP" sz="2000" dirty="0">
                <a:latin typeface="+mn-ea"/>
              </a:rPr>
              <a:t>AW500</a:t>
            </a:r>
            <a:r>
              <a:rPr lang="ja-JP" altLang="en-US" sz="2000" dirty="0" smtClean="0">
                <a:latin typeface="+mn-ea"/>
              </a:rPr>
              <a:t>＞</a:t>
            </a:r>
            <a:r>
              <a:rPr lang="en-US" altLang="ja-JP" sz="2000" dirty="0">
                <a:latin typeface="+mn-ea"/>
              </a:rPr>
              <a:t/>
            </a:r>
            <a:br>
              <a:rPr lang="en-US" altLang="ja-JP" sz="2000" dirty="0">
                <a:latin typeface="+mn-ea"/>
              </a:rPr>
            </a:br>
            <a:r>
              <a:rPr lang="ja-JP" altLang="en-US" sz="2000" dirty="0" smtClean="0">
                <a:latin typeface="+mn-ea"/>
              </a:rPr>
              <a:t>②食材</a:t>
            </a:r>
            <a:r>
              <a:rPr lang="ja-JP" altLang="en-US" sz="2000" dirty="0">
                <a:latin typeface="+mn-ea"/>
              </a:rPr>
              <a:t>の温度帯、分量に関係なく火加減や</a:t>
            </a:r>
            <a:r>
              <a:rPr lang="ja-JP" altLang="en-US" sz="2000" dirty="0" smtClean="0">
                <a:latin typeface="+mn-ea"/>
              </a:rPr>
              <a:t>調理</a:t>
            </a:r>
            <a:endParaRPr lang="en-US" altLang="ja-JP" sz="2000" dirty="0" smtClean="0">
              <a:latin typeface="+mn-ea"/>
            </a:endParaRPr>
          </a:p>
          <a:p>
            <a:pPr algn="l">
              <a:lnSpc>
                <a:spcPct val="120000"/>
              </a:lnSpc>
              <a:spcBef>
                <a:spcPts val="0"/>
              </a:spcBef>
            </a:pPr>
            <a:r>
              <a:rPr lang="ja-JP" altLang="en-US" sz="2000" dirty="0">
                <a:latin typeface="+mn-ea"/>
              </a:rPr>
              <a:t>　</a:t>
            </a:r>
            <a:r>
              <a:rPr lang="ja-JP" altLang="en-US" sz="2000" dirty="0" smtClean="0">
                <a:latin typeface="+mn-ea"/>
              </a:rPr>
              <a:t>時間</a:t>
            </a:r>
            <a:r>
              <a:rPr lang="ja-JP" altLang="en-US" sz="2000" dirty="0">
                <a:latin typeface="+mn-ea"/>
              </a:rPr>
              <a:t>を自動で調節する「まかせて調理」。</a:t>
            </a:r>
            <a:r>
              <a:rPr lang="ja-JP" altLang="en-US" sz="2000" dirty="0" smtClean="0">
                <a:latin typeface="+mn-ea"/>
              </a:rPr>
              <a:t>冷凍</a:t>
            </a:r>
            <a:endParaRPr lang="en-US" altLang="ja-JP" sz="2000" dirty="0" smtClean="0">
              <a:latin typeface="+mn-ea"/>
            </a:endParaRPr>
          </a:p>
          <a:p>
            <a:pPr algn="l">
              <a:lnSpc>
                <a:spcPct val="120000"/>
              </a:lnSpc>
              <a:spcBef>
                <a:spcPts val="0"/>
              </a:spcBef>
            </a:pPr>
            <a:r>
              <a:rPr lang="ja-JP" altLang="en-US" sz="2000" dirty="0">
                <a:latin typeface="+mn-ea"/>
              </a:rPr>
              <a:t>　</a:t>
            </a:r>
            <a:r>
              <a:rPr lang="ja-JP" altLang="en-US" sz="2000" dirty="0" smtClean="0">
                <a:latin typeface="+mn-ea"/>
              </a:rPr>
              <a:t>食材</a:t>
            </a:r>
            <a:r>
              <a:rPr lang="ja-JP" altLang="en-US" sz="2000" dirty="0">
                <a:latin typeface="+mn-ea"/>
              </a:rPr>
              <a:t>は</a:t>
            </a:r>
            <a:r>
              <a:rPr lang="ja-JP" altLang="en-US" sz="2000" dirty="0" smtClean="0">
                <a:latin typeface="+mn-ea"/>
              </a:rPr>
              <a:t>解　凍</a:t>
            </a:r>
            <a:r>
              <a:rPr lang="ja-JP" altLang="en-US" sz="2000" dirty="0">
                <a:latin typeface="+mn-ea"/>
              </a:rPr>
              <a:t>の手間が</a:t>
            </a:r>
            <a:r>
              <a:rPr lang="ja-JP" altLang="en-US" sz="2000" dirty="0" smtClean="0">
                <a:latin typeface="+mn-ea"/>
              </a:rPr>
              <a:t>いらず栄養素</a:t>
            </a:r>
            <a:r>
              <a:rPr lang="ja-JP" altLang="en-US" sz="2000" dirty="0">
                <a:latin typeface="+mn-ea"/>
              </a:rPr>
              <a:t>もキープ</a:t>
            </a:r>
            <a:r>
              <a:rPr lang="ja-JP" altLang="en-US" sz="2000" dirty="0" smtClean="0">
                <a:latin typeface="+mn-ea"/>
              </a:rPr>
              <a:t>。</a:t>
            </a:r>
            <a:endParaRPr lang="en-US" altLang="ja-JP" sz="2000" dirty="0" smtClean="0">
              <a:latin typeface="+mn-ea"/>
            </a:endParaRPr>
          </a:p>
          <a:p>
            <a:pPr algn="l">
              <a:lnSpc>
                <a:spcPct val="120000"/>
              </a:lnSpc>
              <a:spcBef>
                <a:spcPts val="0"/>
              </a:spcBef>
            </a:pPr>
            <a:r>
              <a:rPr lang="ja-JP" altLang="en-US" sz="2000" dirty="0">
                <a:latin typeface="+mn-ea"/>
              </a:rPr>
              <a:t>　</a:t>
            </a:r>
            <a:r>
              <a:rPr lang="en-US" altLang="ja-JP" sz="2000" dirty="0" smtClean="0">
                <a:latin typeface="+mn-ea"/>
              </a:rPr>
              <a:t>&lt;AX-XW500&gt;</a:t>
            </a:r>
            <a:r>
              <a:rPr lang="ja-JP" altLang="en-US" sz="2000" dirty="0" smtClean="0">
                <a:latin typeface="+mn-ea"/>
              </a:rPr>
              <a:t>は</a:t>
            </a:r>
            <a:r>
              <a:rPr lang="ja-JP" altLang="en-US" sz="2000" dirty="0">
                <a:latin typeface="+mn-ea"/>
              </a:rPr>
              <a:t>同時にお惣菜のあたためも可能 </a:t>
            </a:r>
            <a:r>
              <a:rPr lang="en-US" altLang="ja-JP" sz="2000" dirty="0">
                <a:latin typeface="+mn-ea"/>
              </a:rPr>
              <a:t/>
            </a:r>
            <a:br>
              <a:rPr lang="en-US" altLang="ja-JP" sz="2000" dirty="0">
                <a:latin typeface="+mn-ea"/>
              </a:rPr>
            </a:br>
            <a:r>
              <a:rPr lang="ja-JP" altLang="en-US" sz="2000" dirty="0" smtClean="0">
                <a:latin typeface="+mn-ea"/>
              </a:rPr>
              <a:t>③高温</a:t>
            </a:r>
            <a:r>
              <a:rPr lang="ja-JP" altLang="en-US" sz="2000" dirty="0">
                <a:latin typeface="+mn-ea"/>
              </a:rPr>
              <a:t>と低温を絶妙に組み合わせた新たな</a:t>
            </a:r>
            <a:r>
              <a:rPr lang="ja-JP" altLang="en-US" sz="2000" dirty="0" smtClean="0">
                <a:latin typeface="+mn-ea"/>
              </a:rPr>
              <a:t>調理</a:t>
            </a:r>
            <a:endParaRPr lang="en-US" altLang="ja-JP" sz="2000" dirty="0" smtClean="0">
              <a:latin typeface="+mn-ea"/>
            </a:endParaRPr>
          </a:p>
          <a:p>
            <a:pPr algn="l">
              <a:lnSpc>
                <a:spcPct val="120000"/>
              </a:lnSpc>
              <a:spcBef>
                <a:spcPts val="0"/>
              </a:spcBef>
            </a:pPr>
            <a:r>
              <a:rPr lang="ja-JP" altLang="en-US" sz="2000" dirty="0">
                <a:latin typeface="+mn-ea"/>
              </a:rPr>
              <a:t>　</a:t>
            </a:r>
            <a:r>
              <a:rPr lang="ja-JP" altLang="en-US" sz="2000" dirty="0" smtClean="0">
                <a:latin typeface="+mn-ea"/>
              </a:rPr>
              <a:t>方法</a:t>
            </a:r>
            <a:r>
              <a:rPr lang="ja-JP" altLang="en-US" sz="2000" dirty="0">
                <a:latin typeface="+mn-ea"/>
              </a:rPr>
              <a:t>「あぶり豊潤焼き」。かたまり肉も「</a:t>
            </a:r>
            <a:r>
              <a:rPr lang="ja-JP" altLang="en-US" sz="2000" dirty="0" smtClean="0">
                <a:latin typeface="+mn-ea"/>
              </a:rPr>
              <a:t>あぶり焼</a:t>
            </a:r>
            <a:endParaRPr lang="en-US" altLang="ja-JP" sz="2000" dirty="0" smtClean="0">
              <a:latin typeface="+mn-ea"/>
            </a:endParaRPr>
          </a:p>
          <a:p>
            <a:pPr algn="l">
              <a:lnSpc>
                <a:spcPct val="120000"/>
              </a:lnSpc>
              <a:spcBef>
                <a:spcPts val="0"/>
              </a:spcBef>
            </a:pPr>
            <a:r>
              <a:rPr lang="ja-JP" altLang="en-US" sz="2000" dirty="0">
                <a:latin typeface="+mn-ea"/>
              </a:rPr>
              <a:t>　</a:t>
            </a:r>
            <a:r>
              <a:rPr lang="ja-JP" altLang="en-US" sz="2000" dirty="0" smtClean="0">
                <a:latin typeface="+mn-ea"/>
              </a:rPr>
              <a:t>き</a:t>
            </a:r>
            <a:r>
              <a:rPr lang="ja-JP" altLang="en-US" sz="2000" dirty="0">
                <a:latin typeface="+mn-ea"/>
              </a:rPr>
              <a:t>」で</a:t>
            </a:r>
            <a:r>
              <a:rPr lang="ja-JP" altLang="en-US" sz="2000" dirty="0" smtClean="0">
                <a:latin typeface="+mn-ea"/>
              </a:rPr>
              <a:t>表　面</a:t>
            </a:r>
            <a:r>
              <a:rPr lang="ja-JP" altLang="en-US" sz="2000" dirty="0">
                <a:latin typeface="+mn-ea"/>
              </a:rPr>
              <a:t>は</a:t>
            </a:r>
            <a:r>
              <a:rPr lang="ja-JP" altLang="en-US" sz="2000" dirty="0" smtClean="0">
                <a:latin typeface="+mn-ea"/>
              </a:rPr>
              <a:t>香ばしく「</a:t>
            </a:r>
            <a:r>
              <a:rPr lang="ja-JP" altLang="en-US" sz="2000" dirty="0">
                <a:latin typeface="+mn-ea"/>
              </a:rPr>
              <a:t>低温調理」で</a:t>
            </a:r>
            <a:r>
              <a:rPr lang="ja-JP" altLang="en-US" sz="2000" dirty="0" smtClean="0">
                <a:latin typeface="+mn-ea"/>
              </a:rPr>
              <a:t>中はしっとり</a:t>
            </a:r>
            <a:endParaRPr lang="en-US" altLang="ja-JP" sz="2000" dirty="0" smtClean="0">
              <a:latin typeface="+mn-ea"/>
            </a:endParaRPr>
          </a:p>
          <a:p>
            <a:pPr algn="l">
              <a:lnSpc>
                <a:spcPct val="120000"/>
              </a:lnSpc>
              <a:spcBef>
                <a:spcPts val="0"/>
              </a:spcBef>
            </a:pPr>
            <a:r>
              <a:rPr lang="ja-JP" altLang="en-US" sz="2000" dirty="0">
                <a:latin typeface="+mn-ea"/>
              </a:rPr>
              <a:t>　</a:t>
            </a:r>
            <a:r>
              <a:rPr lang="ja-JP" altLang="en-US" sz="2000" dirty="0" smtClean="0">
                <a:latin typeface="+mn-ea"/>
              </a:rPr>
              <a:t>やわらか</a:t>
            </a:r>
            <a:r>
              <a:rPr lang="ja-JP" altLang="en-US" sz="2000" dirty="0">
                <a:latin typeface="+mn-ea"/>
              </a:rPr>
              <a:t>に＜</a:t>
            </a:r>
            <a:r>
              <a:rPr lang="en-US" altLang="ja-JP" sz="2000" dirty="0">
                <a:latin typeface="+mn-ea"/>
              </a:rPr>
              <a:t>AX-XW500</a:t>
            </a:r>
            <a:r>
              <a:rPr lang="ja-JP" altLang="en-US" sz="2000" dirty="0">
                <a:latin typeface="+mn-ea"/>
              </a:rPr>
              <a:t>＞ </a:t>
            </a:r>
          </a:p>
          <a:p>
            <a:pPr algn="l">
              <a:lnSpc>
                <a:spcPct val="120000"/>
              </a:lnSpc>
              <a:spcBef>
                <a:spcPts val="0"/>
              </a:spcBef>
            </a:pPr>
            <a:endParaRPr lang="en-US" altLang="ja-JP" sz="1900" dirty="0">
              <a:latin typeface="+mn-ea"/>
            </a:endParaRPr>
          </a:p>
          <a:p>
            <a:pPr algn="l">
              <a:lnSpc>
                <a:spcPct val="120000"/>
              </a:lnSpc>
            </a:pPr>
            <a:endParaRPr lang="ja-JP" altLang="en-US" sz="2300" dirty="0">
              <a:latin typeface="+mn-ea"/>
            </a:endParaRPr>
          </a:p>
          <a:p>
            <a:pPr algn="l">
              <a:lnSpc>
                <a:spcPct val="120000"/>
              </a:lnSpc>
            </a:pPr>
            <a:endParaRPr lang="en-US" altLang="ja-JP" sz="2800" dirty="0" smtClean="0">
              <a:latin typeface="+mn-ea"/>
            </a:endParaRPr>
          </a:p>
          <a:p>
            <a:endParaRPr lang="ja-JP" altLang="en-US" dirty="0" smtClean="0">
              <a:latin typeface="+mn-ea"/>
            </a:endParaRPr>
          </a:p>
          <a:p>
            <a:endParaRPr lang="ja-JP" altLang="en-US"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1617" y="5673726"/>
            <a:ext cx="2497710" cy="1994006"/>
          </a:xfrm>
          <a:prstGeom prst="rect">
            <a:avLst/>
          </a:prstGeom>
        </p:spPr>
      </p:pic>
      <p:sp>
        <p:nvSpPr>
          <p:cNvPr id="12" name="タイトル 1"/>
          <p:cNvSpPr txBox="1">
            <a:spLocks/>
          </p:cNvSpPr>
          <p:nvPr/>
        </p:nvSpPr>
        <p:spPr>
          <a:xfrm>
            <a:off x="189544" y="8048731"/>
            <a:ext cx="6255835" cy="2962168"/>
          </a:xfrm>
          <a:prstGeom prst="rect">
            <a:avLst/>
          </a:prstGeom>
          <a:ln w="12700" cap="rnd">
            <a:solidFill>
              <a:schemeClr val="accent1"/>
            </a:solidFill>
          </a:ln>
        </p:spPr>
        <p:txBody>
          <a:bodyPr vert="horz" lIns="91440" tIns="45720" rIns="91440" bIns="45720" rtlCol="0" anchor="t">
            <a:normAutofit fontScale="2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5600" b="1" dirty="0" smtClean="0">
                <a:latin typeface="+mn-ea"/>
                <a:ea typeface="+mn-ea"/>
              </a:rPr>
              <a:t>～</a:t>
            </a:r>
            <a:r>
              <a:rPr lang="en-US" altLang="ja-JP" sz="5600" b="1" dirty="0">
                <a:latin typeface="+mn-ea"/>
                <a:ea typeface="+mn-ea"/>
              </a:rPr>
              <a:t>SHARP Blog</a:t>
            </a:r>
            <a:r>
              <a:rPr lang="ja-JP" altLang="en-US" sz="5600" b="1" dirty="0">
                <a:latin typeface="+mn-ea"/>
                <a:ea typeface="+mn-ea"/>
              </a:rPr>
              <a:t>～</a:t>
            </a:r>
          </a:p>
          <a:p>
            <a:pPr>
              <a:lnSpc>
                <a:spcPct val="120000"/>
              </a:lnSpc>
            </a:pPr>
            <a:r>
              <a:rPr lang="ja-JP" altLang="en-US" sz="5600" b="1" dirty="0">
                <a:latin typeface="+mn-ea"/>
                <a:ea typeface="+mn-ea"/>
              </a:rPr>
              <a:t>「その家電、価値を高めるのはあなたです。</a:t>
            </a:r>
            <a:r>
              <a:rPr lang="en-US" altLang="ja-JP" sz="5600" b="1" dirty="0" err="1">
                <a:latin typeface="+mn-ea"/>
                <a:ea typeface="+mn-ea"/>
              </a:rPr>
              <a:t>IoT</a:t>
            </a:r>
            <a:r>
              <a:rPr lang="ja-JP" altLang="en-US" sz="5600" b="1" dirty="0">
                <a:latin typeface="+mn-ea"/>
                <a:ea typeface="+mn-ea"/>
              </a:rPr>
              <a:t>でつながるって、こういうこと。」</a:t>
            </a:r>
            <a:r>
              <a:rPr lang="ja-JP" altLang="en-US" sz="5600" b="1" dirty="0" smtClean="0">
                <a:latin typeface="+mn-ea"/>
                <a:ea typeface="+mn-ea"/>
              </a:rPr>
              <a:t>　</a:t>
            </a:r>
            <a:r>
              <a:rPr lang="en-US" altLang="ja-JP" sz="3700" b="1" dirty="0" smtClean="0">
                <a:latin typeface="+mn-ea"/>
                <a:ea typeface="+mn-ea"/>
              </a:rPr>
              <a:t/>
            </a:r>
            <a:br>
              <a:rPr lang="en-US" altLang="ja-JP" sz="3700" b="1" dirty="0" smtClean="0">
                <a:latin typeface="+mn-ea"/>
                <a:ea typeface="+mn-ea"/>
              </a:rPr>
            </a:br>
            <a:r>
              <a:rPr lang="ja-JP" altLang="en-US" sz="3700" dirty="0" smtClean="0">
                <a:latin typeface="+mn-ea"/>
                <a:ea typeface="+mn-ea"/>
              </a:rPr>
              <a:t>　</a:t>
            </a:r>
            <a:r>
              <a:rPr lang="en-US" altLang="ja-JP" sz="3700" dirty="0" smtClean="0">
                <a:latin typeface="+mn-ea"/>
                <a:ea typeface="+mn-ea"/>
              </a:rPr>
              <a:t/>
            </a:r>
            <a:br>
              <a:rPr lang="en-US" altLang="ja-JP" sz="3700" dirty="0" smtClean="0">
                <a:latin typeface="+mn-ea"/>
                <a:ea typeface="+mn-ea"/>
              </a:rPr>
            </a:br>
            <a:r>
              <a:rPr lang="ja-JP" altLang="en-US" sz="4400" dirty="0">
                <a:latin typeface="+mn-ea"/>
                <a:ea typeface="+mn-ea"/>
              </a:rPr>
              <a:t>　</a:t>
            </a:r>
            <a:r>
              <a:rPr lang="ja-JP" altLang="en-US" sz="4400" dirty="0" smtClean="0">
                <a:latin typeface="+mn-ea"/>
                <a:ea typeface="+mn-ea"/>
              </a:rPr>
              <a:t>皆</a:t>
            </a:r>
            <a:r>
              <a:rPr lang="ja-JP" altLang="en-US" sz="4400" dirty="0">
                <a:latin typeface="+mn-ea"/>
                <a:ea typeface="+mn-ea"/>
              </a:rPr>
              <a:t>さまの身近にある「エアコン・空気清浄機」「冷蔵庫」「調理家電」の事業を担当する</a:t>
            </a:r>
            <a:r>
              <a:rPr lang="en-US" altLang="ja-JP" sz="4400" dirty="0">
                <a:latin typeface="+mn-ea"/>
                <a:ea typeface="+mn-ea"/>
              </a:rPr>
              <a:t>3</a:t>
            </a:r>
            <a:r>
              <a:rPr lang="ja-JP" altLang="en-US" sz="4400" dirty="0">
                <a:latin typeface="+mn-ea"/>
                <a:ea typeface="+mn-ea"/>
              </a:rPr>
              <a:t>人に、これからの家電について話を聞きました</a:t>
            </a:r>
            <a:r>
              <a:rPr lang="ja-JP" altLang="en-US" sz="4400" dirty="0" smtClean="0">
                <a:latin typeface="+mn-ea"/>
                <a:ea typeface="+mn-ea"/>
              </a:rPr>
              <a:t>。</a:t>
            </a:r>
            <a:endParaRPr lang="ja-JP" altLang="en-US" sz="4400" dirty="0">
              <a:latin typeface="+mn-ea"/>
              <a:ea typeface="+mn-ea"/>
            </a:endParaRPr>
          </a:p>
          <a:p>
            <a:pPr>
              <a:lnSpc>
                <a:spcPct val="120000"/>
              </a:lnSpc>
            </a:pPr>
            <a:r>
              <a:rPr lang="ja-JP" altLang="en-US" sz="4400" dirty="0">
                <a:latin typeface="+mn-ea"/>
                <a:ea typeface="+mn-ea"/>
              </a:rPr>
              <a:t>使う人の生活リズムを学習し、より快適な生活になるようサポートしてくれる</a:t>
            </a:r>
            <a:r>
              <a:rPr lang="en-US" altLang="ja-JP" sz="4400" dirty="0" err="1">
                <a:latin typeface="+mn-ea"/>
                <a:ea typeface="+mn-ea"/>
              </a:rPr>
              <a:t>AIoT</a:t>
            </a:r>
            <a:r>
              <a:rPr lang="ja-JP" altLang="en-US" sz="4400" dirty="0">
                <a:latin typeface="+mn-ea"/>
                <a:ea typeface="+mn-ea"/>
              </a:rPr>
              <a:t>家電。例えばエアコンなら、いつものお出かけ時間を学習し、自動で温度を調整してくれたり、部屋の電気を消すとお休みモードにしてくれたりします</a:t>
            </a:r>
            <a:r>
              <a:rPr lang="ja-JP" altLang="en-US" sz="4400" dirty="0" smtClean="0">
                <a:latin typeface="+mn-ea"/>
                <a:ea typeface="+mn-ea"/>
              </a:rPr>
              <a:t>。ブログ</a:t>
            </a:r>
            <a:r>
              <a:rPr lang="ja-JP" altLang="en-US" sz="4400" dirty="0">
                <a:latin typeface="+mn-ea"/>
                <a:ea typeface="+mn-ea"/>
              </a:rPr>
              <a:t>では、それぞれの家電がどんなことをしてくれるのか、くわしくご紹介しています。これまでの家電と違い、使えば使うほど成長し、価値が高まる家電。考えただけでわくわくしませんか？</a:t>
            </a:r>
          </a:p>
          <a:p>
            <a:pPr>
              <a:lnSpc>
                <a:spcPct val="100000"/>
              </a:lnSpc>
            </a:pPr>
            <a:endParaRPr lang="ja-JP" altLang="en-US" sz="4400" dirty="0">
              <a:latin typeface="+mn-ea"/>
              <a:ea typeface="+mn-ea"/>
            </a:endParaRPr>
          </a:p>
          <a:p>
            <a:pPr>
              <a:lnSpc>
                <a:spcPct val="100000"/>
              </a:lnSpc>
            </a:pPr>
            <a:r>
              <a:rPr lang="ja-JP" altLang="en-US" sz="4400" dirty="0">
                <a:latin typeface="+mn-ea"/>
                <a:ea typeface="+mn-ea"/>
              </a:rPr>
              <a:t>　　</a:t>
            </a:r>
            <a:endParaRPr lang="en-US" altLang="ja-JP" sz="4400" dirty="0" smtClean="0">
              <a:latin typeface="+mn-ea"/>
              <a:ea typeface="+mn-ea"/>
            </a:endParaRPr>
          </a:p>
          <a:p>
            <a:pPr>
              <a:lnSpc>
                <a:spcPct val="100000"/>
              </a:lnSpc>
            </a:pPr>
            <a:endParaRPr lang="en-US" altLang="ja-JP" sz="4400" dirty="0">
              <a:latin typeface="+mn-ea"/>
              <a:ea typeface="+mn-ea"/>
            </a:endParaRPr>
          </a:p>
          <a:p>
            <a:pPr>
              <a:lnSpc>
                <a:spcPct val="100000"/>
              </a:lnSpc>
            </a:pPr>
            <a:endParaRPr lang="en-US" altLang="ja-JP" sz="4400" dirty="0" smtClean="0">
              <a:latin typeface="+mn-ea"/>
              <a:ea typeface="+mn-ea"/>
            </a:endParaRPr>
          </a:p>
          <a:p>
            <a:pPr>
              <a:lnSpc>
                <a:spcPct val="100000"/>
              </a:lnSpc>
            </a:pPr>
            <a:r>
              <a:rPr lang="ja-JP" altLang="en-US" sz="4400" dirty="0">
                <a:latin typeface="+mn-ea"/>
                <a:ea typeface="+mn-ea"/>
              </a:rPr>
              <a:t>　</a:t>
            </a:r>
            <a:r>
              <a:rPr lang="ja-JP" altLang="en-US" sz="4400" dirty="0" smtClean="0">
                <a:latin typeface="+mn-ea"/>
                <a:ea typeface="+mn-ea"/>
              </a:rPr>
              <a:t>全文</a:t>
            </a:r>
            <a:r>
              <a:rPr lang="ja-JP" altLang="en-US" sz="4400" dirty="0">
                <a:latin typeface="+mn-ea"/>
                <a:ea typeface="+mn-ea"/>
              </a:rPr>
              <a:t>はこちらからお読み</a:t>
            </a:r>
            <a:r>
              <a:rPr lang="ja-JP" altLang="en-US" sz="4400" dirty="0" smtClean="0">
                <a:latin typeface="+mn-ea"/>
                <a:ea typeface="+mn-ea"/>
              </a:rPr>
              <a:t>いただけます</a:t>
            </a:r>
            <a:endParaRPr lang="en-US" altLang="ja-JP" sz="4400" dirty="0" smtClean="0">
              <a:latin typeface="+mn-ea"/>
              <a:ea typeface="+mn-ea"/>
            </a:endParaRPr>
          </a:p>
          <a:p>
            <a:pPr>
              <a:lnSpc>
                <a:spcPct val="100000"/>
              </a:lnSpc>
            </a:pPr>
            <a:r>
              <a:rPr lang="ja-JP" altLang="en-US" sz="4400" dirty="0">
                <a:latin typeface="+mn-ea"/>
                <a:ea typeface="+mn-ea"/>
              </a:rPr>
              <a:t>　　（</a:t>
            </a:r>
            <a:r>
              <a:rPr lang="en-US" altLang="ja-JP" sz="4400" dirty="0">
                <a:latin typeface="+mn-ea"/>
                <a:ea typeface="+mn-ea"/>
              </a:rPr>
              <a:t>http://blog.sharp.co.jp/2018/6/4/12698/</a:t>
            </a:r>
            <a:r>
              <a:rPr lang="ja-JP" altLang="en-US" sz="4400" dirty="0">
                <a:latin typeface="+mn-ea"/>
                <a:ea typeface="+mn-ea"/>
              </a:rPr>
              <a:t>）</a:t>
            </a:r>
          </a:p>
          <a:p>
            <a:pPr>
              <a:lnSpc>
                <a:spcPct val="100000"/>
              </a:lnSpc>
            </a:pPr>
            <a:r>
              <a:rPr lang="ja-JP" altLang="en-US" sz="4400" dirty="0" smtClean="0">
                <a:latin typeface="+mn-ea"/>
                <a:ea typeface="+mn-ea"/>
              </a:rPr>
              <a:t/>
            </a:r>
            <a:br>
              <a:rPr lang="ja-JP" altLang="en-US" sz="4400" dirty="0" smtClean="0">
                <a:latin typeface="+mn-ea"/>
                <a:ea typeface="+mn-ea"/>
              </a:rPr>
            </a:br>
            <a:r>
              <a:rPr lang="en-US" altLang="ja-JP" sz="4400" dirty="0" smtClean="0">
                <a:latin typeface="+mn-ea"/>
                <a:ea typeface="+mn-ea"/>
              </a:rPr>
              <a:t/>
            </a:r>
            <a:br>
              <a:rPr lang="en-US" altLang="ja-JP" sz="4400" dirty="0" smtClean="0">
                <a:latin typeface="+mn-ea"/>
                <a:ea typeface="+mn-ea"/>
              </a:rPr>
            </a:br>
            <a:r>
              <a:rPr lang="en-US" altLang="ja-JP" sz="4400" dirty="0" smtClean="0">
                <a:latin typeface="+mn-ea"/>
                <a:ea typeface="+mn-ea"/>
              </a:rPr>
              <a:t/>
            </a:r>
            <a:br>
              <a:rPr lang="en-US" altLang="ja-JP" sz="4400" dirty="0" smtClean="0">
                <a:latin typeface="+mn-ea"/>
                <a:ea typeface="+mn-ea"/>
              </a:rPr>
            </a:br>
            <a:r>
              <a:rPr lang="ja-JP" altLang="en-US" sz="4400" dirty="0" smtClean="0">
                <a:latin typeface="+mn-ea"/>
                <a:ea typeface="+mn-ea"/>
              </a:rPr>
              <a:t>　　</a:t>
            </a:r>
            <a:r>
              <a:rPr lang="en-US" altLang="ja-JP" sz="4400" dirty="0" smtClean="0">
                <a:latin typeface="+mn-ea"/>
                <a:ea typeface="+mn-ea"/>
              </a:rPr>
              <a:t/>
            </a:r>
            <a:br>
              <a:rPr lang="en-US" altLang="ja-JP" sz="4400" dirty="0" smtClean="0">
                <a:latin typeface="+mn-ea"/>
                <a:ea typeface="+mn-ea"/>
              </a:rPr>
            </a:br>
            <a:r>
              <a:rPr lang="ja-JP" altLang="en-US" sz="1000" dirty="0" smtClean="0"/>
              <a:t>　　　　　　</a:t>
            </a:r>
            <a:r>
              <a:rPr lang="en-US" altLang="ja-JP" sz="1000" dirty="0" smtClean="0"/>
              <a:t/>
            </a:r>
            <a:br>
              <a:rPr lang="en-US" altLang="ja-JP" sz="1000" dirty="0" smtClean="0"/>
            </a:br>
            <a:endParaRPr lang="ja-JP" altLang="en-US" sz="1000" dirty="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4160" y="9686925"/>
            <a:ext cx="2418017" cy="1217068"/>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4029" y="2055065"/>
            <a:ext cx="2668148" cy="1476375"/>
          </a:xfrm>
          <a:prstGeom prst="rect">
            <a:avLst/>
          </a:prstGeom>
        </p:spPr>
      </p:pic>
    </p:spTree>
    <p:extLst>
      <p:ext uri="{BB962C8B-B14F-4D97-AF65-F5344CB8AC3E}">
        <p14:creationId xmlns:p14="http://schemas.microsoft.com/office/powerpoint/2010/main" val="112156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9593" y="987155"/>
            <a:ext cx="6195788" cy="5017040"/>
          </a:xfrm>
          <a:ln w="12700" cap="rnd">
            <a:solidFill>
              <a:schemeClr val="accent1"/>
            </a:solidFill>
          </a:ln>
        </p:spPr>
        <p:txBody>
          <a:bodyPr anchor="t">
            <a:normAutofit fontScale="90000"/>
          </a:bodyPr>
          <a:lstStyle/>
          <a:p>
            <a:pPr>
              <a:lnSpc>
                <a:spcPct val="100000"/>
              </a:lnSpc>
            </a:pPr>
            <a:r>
              <a:rPr lang="ja-JP" altLang="en-US" sz="1600" b="1" dirty="0" smtClean="0">
                <a:latin typeface="+mj-ea"/>
              </a:rPr>
              <a:t>「</a:t>
            </a:r>
            <a:r>
              <a:rPr lang="en-US" altLang="ja-JP" sz="1600" b="1" dirty="0" err="1">
                <a:latin typeface="+mj-ea"/>
              </a:rPr>
              <a:t>AIoT</a:t>
            </a:r>
            <a:r>
              <a:rPr lang="ja-JP" altLang="en-US" sz="1600" b="1" dirty="0">
                <a:latin typeface="+mj-ea"/>
              </a:rPr>
              <a:t>を活用したペット事業に関する発表会」を開催 　</a:t>
            </a:r>
            <a:r>
              <a:rPr lang="en-US" altLang="ja-JP" sz="1600" b="1" dirty="0" smtClean="0">
                <a:latin typeface="+mj-ea"/>
              </a:rPr>
              <a:t/>
            </a:r>
            <a:br>
              <a:rPr lang="en-US" altLang="ja-JP" sz="1600" b="1" dirty="0" smtClean="0">
                <a:latin typeface="+mj-ea"/>
              </a:rPr>
            </a:br>
            <a:r>
              <a:rPr lang="ja-JP" altLang="en-US" sz="1200" dirty="0" smtClean="0">
                <a:latin typeface="+mn-ea"/>
                <a:ea typeface="+mn-ea"/>
              </a:rPr>
              <a:t>　</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a:t>
            </a:r>
            <a:r>
              <a:rPr lang="en-US" altLang="ja-JP" sz="1200" dirty="0" smtClean="0">
                <a:latin typeface="+mn-ea"/>
                <a:ea typeface="+mn-ea"/>
              </a:rPr>
              <a:t>6</a:t>
            </a:r>
            <a:r>
              <a:rPr lang="ja-JP" altLang="en-US" sz="1200" dirty="0">
                <a:latin typeface="+mn-ea"/>
                <a:ea typeface="+mn-ea"/>
              </a:rPr>
              <a:t>月</a:t>
            </a:r>
            <a:r>
              <a:rPr lang="en-US" altLang="ja-JP" sz="1200" dirty="0">
                <a:latin typeface="+mn-ea"/>
                <a:ea typeface="+mn-ea"/>
              </a:rPr>
              <a:t>11</a:t>
            </a:r>
            <a:r>
              <a:rPr lang="ja-JP" altLang="en-US" sz="1200" dirty="0">
                <a:latin typeface="+mn-ea"/>
                <a:ea typeface="+mn-ea"/>
              </a:rPr>
              <a:t>日</a:t>
            </a:r>
            <a:r>
              <a:rPr lang="en-US" altLang="ja-JP" sz="1200" dirty="0">
                <a:latin typeface="+mn-ea"/>
                <a:ea typeface="+mn-ea"/>
              </a:rPr>
              <a:t>(</a:t>
            </a:r>
            <a:r>
              <a:rPr lang="ja-JP" altLang="en-US" sz="1200" dirty="0">
                <a:latin typeface="+mn-ea"/>
                <a:ea typeface="+mn-ea"/>
              </a:rPr>
              <a:t>月</a:t>
            </a:r>
            <a:r>
              <a:rPr lang="en-US" altLang="ja-JP" sz="1200" dirty="0">
                <a:latin typeface="+mn-ea"/>
                <a:ea typeface="+mn-ea"/>
              </a:rPr>
              <a:t>)</a:t>
            </a:r>
            <a:r>
              <a:rPr lang="ja-JP" altLang="en-US" sz="1200" dirty="0" err="1">
                <a:latin typeface="+mn-ea"/>
                <a:ea typeface="+mn-ea"/>
              </a:rPr>
              <a:t>、</a:t>
            </a:r>
            <a:r>
              <a:rPr lang="ja-JP" altLang="en-US" sz="1200" dirty="0">
                <a:latin typeface="+mn-ea"/>
                <a:ea typeface="+mn-ea"/>
              </a:rPr>
              <a:t>東京</a:t>
            </a:r>
            <a:r>
              <a:rPr lang="ja-JP" altLang="en-US" sz="1200" dirty="0" smtClean="0">
                <a:latin typeface="+mn-ea"/>
                <a:ea typeface="+mn-ea"/>
              </a:rPr>
              <a:t>ビルで「</a:t>
            </a:r>
            <a:r>
              <a:rPr lang="en-US" altLang="ja-JP" sz="1200" dirty="0" err="1">
                <a:latin typeface="+mn-ea"/>
                <a:ea typeface="+mn-ea"/>
              </a:rPr>
              <a:t>AIoT</a:t>
            </a:r>
            <a:r>
              <a:rPr lang="ja-JP" altLang="en-US" sz="1200" dirty="0">
                <a:latin typeface="+mn-ea"/>
                <a:ea typeface="+mn-ea"/>
              </a:rPr>
              <a:t>を活用</a:t>
            </a:r>
            <a:r>
              <a:rPr lang="ja-JP" altLang="en-US" sz="1200" dirty="0" smtClean="0">
                <a:latin typeface="+mn-ea"/>
                <a:ea typeface="+mn-ea"/>
              </a:rPr>
              <a:t>した</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ペット</a:t>
            </a:r>
            <a:r>
              <a:rPr lang="ja-JP" altLang="en-US" sz="1200" dirty="0">
                <a:latin typeface="+mn-ea"/>
                <a:ea typeface="+mn-ea"/>
              </a:rPr>
              <a:t>事業に関する発表会」を開催しました。</a:t>
            </a:r>
            <a:br>
              <a:rPr lang="ja-JP" altLang="en-US" sz="1200" dirty="0">
                <a:latin typeface="+mn-ea"/>
                <a:ea typeface="+mn-ea"/>
              </a:rPr>
            </a:br>
            <a:r>
              <a:rPr lang="ja-JP" altLang="en-US" sz="1200" dirty="0" smtClean="0">
                <a:latin typeface="+mn-ea"/>
                <a:ea typeface="+mn-ea"/>
              </a:rPr>
              <a:t>国内</a:t>
            </a:r>
            <a:r>
              <a:rPr lang="ja-JP" altLang="en-US" sz="1200" dirty="0">
                <a:latin typeface="+mn-ea"/>
                <a:ea typeface="+mn-ea"/>
              </a:rPr>
              <a:t>では合わせて</a:t>
            </a:r>
            <a:r>
              <a:rPr lang="en-US" altLang="ja-JP" sz="1200" dirty="0">
                <a:latin typeface="+mn-ea"/>
                <a:ea typeface="+mn-ea"/>
              </a:rPr>
              <a:t>1,845</a:t>
            </a:r>
            <a:r>
              <a:rPr lang="ja-JP" altLang="en-US" sz="1200" dirty="0">
                <a:latin typeface="+mn-ea"/>
                <a:ea typeface="+mn-ea"/>
              </a:rPr>
              <a:t>万頭の犬と猫が</a:t>
            </a:r>
            <a:r>
              <a:rPr lang="ja-JP" altLang="en-US" sz="1200" dirty="0" smtClean="0">
                <a:latin typeface="+mn-ea"/>
                <a:ea typeface="+mn-ea"/>
              </a:rPr>
              <a:t>飼育</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されており</a:t>
            </a:r>
            <a:r>
              <a:rPr lang="en-US" altLang="ja-JP" sz="1200" baseline="30000" dirty="0" smtClean="0">
                <a:solidFill>
                  <a:prstClr val="black"/>
                </a:solidFill>
                <a:latin typeface="ＭＳ Ｐゴシック" panose="020B0600070205080204" pitchFamily="50" charset="-128"/>
              </a:rPr>
              <a:t>※1</a:t>
            </a:r>
            <a:r>
              <a:rPr lang="ja-JP" altLang="en-US" sz="1200" dirty="0" err="1" smtClean="0">
                <a:latin typeface="+mn-ea"/>
                <a:ea typeface="+mn-ea"/>
              </a:rPr>
              <a:t>、</a:t>
            </a:r>
            <a:r>
              <a:rPr lang="ja-JP" altLang="en-US" sz="1200" dirty="0">
                <a:latin typeface="+mn-ea"/>
                <a:ea typeface="+mn-ea"/>
              </a:rPr>
              <a:t>これは</a:t>
            </a:r>
            <a:r>
              <a:rPr lang="en-US" altLang="ja-JP" sz="1200" dirty="0">
                <a:latin typeface="+mn-ea"/>
                <a:ea typeface="+mn-ea"/>
              </a:rPr>
              <a:t>15</a:t>
            </a:r>
            <a:r>
              <a:rPr lang="ja-JP" altLang="en-US" sz="1200" dirty="0">
                <a:latin typeface="+mn-ea"/>
                <a:ea typeface="+mn-ea"/>
              </a:rPr>
              <a:t>歳未満の子供の</a:t>
            </a:r>
            <a:r>
              <a:rPr lang="ja-JP" altLang="en-US" sz="1200" dirty="0" smtClean="0">
                <a:latin typeface="+mn-ea"/>
                <a:ea typeface="+mn-ea"/>
              </a:rPr>
              <a:t>数</a:t>
            </a:r>
            <a:r>
              <a:rPr lang="en-US" altLang="ja-JP" sz="1200" dirty="0" smtClean="0">
                <a:latin typeface="+mn-ea"/>
                <a:ea typeface="+mn-ea"/>
              </a:rPr>
              <a:t/>
            </a:r>
            <a:br>
              <a:rPr lang="en-US" altLang="ja-JP" sz="1200" dirty="0" smtClean="0">
                <a:latin typeface="+mn-ea"/>
                <a:ea typeface="+mn-ea"/>
              </a:rPr>
            </a:br>
            <a:r>
              <a:rPr lang="en-US" altLang="ja-JP" sz="1200" dirty="0" smtClean="0">
                <a:latin typeface="+mn-ea"/>
                <a:ea typeface="+mn-ea"/>
              </a:rPr>
              <a:t>(</a:t>
            </a:r>
            <a:r>
              <a:rPr lang="en-US" altLang="ja-JP" sz="1200" dirty="0">
                <a:latin typeface="+mn-ea"/>
                <a:ea typeface="+mn-ea"/>
              </a:rPr>
              <a:t>1,571</a:t>
            </a:r>
            <a:r>
              <a:rPr lang="ja-JP" altLang="en-US" sz="1200" dirty="0">
                <a:latin typeface="+mn-ea"/>
                <a:ea typeface="+mn-ea"/>
              </a:rPr>
              <a:t>万人</a:t>
            </a:r>
            <a:r>
              <a:rPr lang="en-US" altLang="ja-JP" sz="1200" dirty="0" smtClean="0">
                <a:latin typeface="+mn-ea"/>
                <a:ea typeface="+mn-ea"/>
              </a:rPr>
              <a:t>)</a:t>
            </a:r>
            <a:r>
              <a:rPr lang="en-US" altLang="ja-JP" sz="1200" baseline="30000" dirty="0">
                <a:solidFill>
                  <a:prstClr val="black"/>
                </a:solidFill>
                <a:latin typeface="ＭＳ Ｐゴシック" panose="020B0600070205080204" pitchFamily="50" charset="-128"/>
              </a:rPr>
              <a:t> </a:t>
            </a:r>
            <a:r>
              <a:rPr lang="en-US" altLang="ja-JP" sz="1200" baseline="30000" dirty="0" smtClean="0">
                <a:solidFill>
                  <a:prstClr val="black"/>
                </a:solidFill>
                <a:latin typeface="ＭＳ Ｐゴシック" panose="020B0600070205080204" pitchFamily="50" charset="-128"/>
              </a:rPr>
              <a:t>※2</a:t>
            </a:r>
            <a:r>
              <a:rPr lang="ja-JP" altLang="en-US" sz="1200" dirty="0" smtClean="0">
                <a:latin typeface="+mn-ea"/>
                <a:ea typeface="+mn-ea"/>
              </a:rPr>
              <a:t>を</a:t>
            </a:r>
            <a:r>
              <a:rPr lang="ja-JP" altLang="en-US" sz="1200" dirty="0">
                <a:latin typeface="+mn-ea"/>
                <a:ea typeface="+mn-ea"/>
              </a:rPr>
              <a:t>上回ります。また、その</a:t>
            </a:r>
            <a:r>
              <a:rPr lang="en-US" altLang="ja-JP" sz="1200" dirty="0">
                <a:latin typeface="+mn-ea"/>
                <a:ea typeface="+mn-ea"/>
              </a:rPr>
              <a:t>8</a:t>
            </a:r>
            <a:r>
              <a:rPr lang="ja-JP" altLang="en-US" sz="1200" dirty="0" smtClean="0">
                <a:latin typeface="+mn-ea"/>
                <a:ea typeface="+mn-ea"/>
              </a:rPr>
              <a:t>割以</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上</a:t>
            </a:r>
            <a:r>
              <a:rPr lang="ja-JP" altLang="en-US" sz="1200" dirty="0">
                <a:latin typeface="+mn-ea"/>
                <a:ea typeface="+mn-ea"/>
              </a:rPr>
              <a:t>の犬と猫は室内で飼育されており、「ペット</a:t>
            </a:r>
            <a:r>
              <a:rPr lang="ja-JP" altLang="en-US" sz="1200" dirty="0" smtClean="0">
                <a:latin typeface="+mn-ea"/>
                <a:ea typeface="+mn-ea"/>
              </a:rPr>
              <a:t>」</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は</a:t>
            </a:r>
            <a:r>
              <a:rPr lang="ja-JP" altLang="en-US" sz="1200" dirty="0">
                <a:latin typeface="+mn-ea"/>
                <a:ea typeface="+mn-ea"/>
              </a:rPr>
              <a:t>まさに家族同然の存在となっています。</a:t>
            </a:r>
            <a:r>
              <a:rPr lang="ja-JP" altLang="en-US" sz="1200" dirty="0" smtClean="0">
                <a:latin typeface="+mn-ea"/>
                <a:ea typeface="+mn-ea"/>
              </a:rPr>
              <a:t>この</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背景</a:t>
            </a:r>
            <a:r>
              <a:rPr lang="ja-JP" altLang="en-US" sz="1200" dirty="0">
                <a:latin typeface="+mn-ea"/>
                <a:ea typeface="+mn-ea"/>
              </a:rPr>
              <a:t>を受け、ペットを飼っている方にとって</a:t>
            </a:r>
            <a:r>
              <a:rPr lang="ja-JP" altLang="en-US" sz="1200" dirty="0" smtClean="0">
                <a:latin typeface="+mn-ea"/>
                <a:ea typeface="+mn-ea"/>
              </a:rPr>
              <a:t>の</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スマートライフ</a:t>
            </a:r>
            <a:r>
              <a:rPr lang="ja-JP" altLang="en-US" sz="1200" dirty="0">
                <a:latin typeface="+mn-ea"/>
                <a:ea typeface="+mn-ea"/>
              </a:rPr>
              <a:t>、またペットにとっての</a:t>
            </a:r>
            <a:r>
              <a:rPr lang="ja-JP" altLang="en-US" sz="1200" dirty="0" smtClean="0">
                <a:latin typeface="+mn-ea"/>
                <a:ea typeface="+mn-ea"/>
              </a:rPr>
              <a:t>スマートラ</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イフ</a:t>
            </a:r>
            <a:r>
              <a:rPr lang="ja-JP" altLang="en-US" sz="1200" dirty="0">
                <a:latin typeface="+mn-ea"/>
                <a:ea typeface="+mn-ea"/>
              </a:rPr>
              <a:t>とはどうあるべきかを考えた時、新しい</a:t>
            </a:r>
            <a:r>
              <a:rPr lang="ja-JP" altLang="en-US" sz="1200" dirty="0" smtClean="0">
                <a:latin typeface="+mn-ea"/>
                <a:ea typeface="+mn-ea"/>
              </a:rPr>
              <a:t>商</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品</a:t>
            </a:r>
            <a:r>
              <a:rPr lang="ja-JP" altLang="en-US" sz="1200" dirty="0">
                <a:latin typeface="+mn-ea"/>
                <a:ea typeface="+mn-ea"/>
              </a:rPr>
              <a:t>・サービスの提供が必要との結論に至り</a:t>
            </a:r>
            <a:r>
              <a:rPr lang="ja-JP" altLang="en-US" sz="1200" dirty="0" smtClean="0">
                <a:latin typeface="+mn-ea"/>
                <a:ea typeface="+mn-ea"/>
              </a:rPr>
              <a:t>、</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ペット</a:t>
            </a:r>
            <a:r>
              <a:rPr lang="ja-JP" altLang="en-US" sz="1200" dirty="0">
                <a:latin typeface="+mn-ea"/>
                <a:ea typeface="+mn-ea"/>
              </a:rPr>
              <a:t>事業へ参入することにしました。</a:t>
            </a: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smtClean="0">
                <a:latin typeface="+mn-ea"/>
                <a:ea typeface="+mn-ea"/>
              </a:rPr>
              <a:t>※1</a:t>
            </a:r>
            <a:r>
              <a:rPr lang="ja-JP" altLang="en-US" sz="1200" dirty="0">
                <a:latin typeface="+mn-ea"/>
                <a:ea typeface="+mn-ea"/>
              </a:rPr>
              <a:t>　一般財団法人日本ペットフード協会 平成</a:t>
            </a:r>
            <a:r>
              <a:rPr lang="en-US" altLang="ja-JP" sz="1200" dirty="0">
                <a:latin typeface="+mn-ea"/>
                <a:ea typeface="+mn-ea"/>
              </a:rPr>
              <a:t>29</a:t>
            </a:r>
            <a:r>
              <a:rPr lang="ja-JP" altLang="en-US" sz="1200" dirty="0">
                <a:latin typeface="+mn-ea"/>
                <a:ea typeface="+mn-ea"/>
              </a:rPr>
              <a:t>年全国犬猫飼育実態調査</a:t>
            </a:r>
            <a:br>
              <a:rPr lang="ja-JP" altLang="en-US" sz="1200" dirty="0">
                <a:latin typeface="+mn-ea"/>
                <a:ea typeface="+mn-ea"/>
              </a:rPr>
            </a:br>
            <a:r>
              <a:rPr lang="en-US" altLang="ja-JP" sz="1200" dirty="0" smtClean="0">
                <a:latin typeface="+mn-ea"/>
                <a:ea typeface="+mn-ea"/>
              </a:rPr>
              <a:t>※2</a:t>
            </a:r>
            <a:r>
              <a:rPr lang="ja-JP" altLang="en-US" sz="1200" dirty="0">
                <a:latin typeface="+mn-ea"/>
                <a:ea typeface="+mn-ea"/>
              </a:rPr>
              <a:t>　総務省統計局 統計トピックス </a:t>
            </a:r>
            <a:r>
              <a:rPr lang="en-US" altLang="ja-JP" sz="1200" dirty="0" smtClean="0">
                <a:latin typeface="+mn-ea"/>
                <a:ea typeface="+mn-ea"/>
              </a:rPr>
              <a:t>No.101</a:t>
            </a:r>
            <a:r>
              <a:rPr lang="en-US" altLang="ja-JP" sz="1100" dirty="0" smtClean="0"/>
              <a:t/>
            </a:r>
            <a:br>
              <a:rPr lang="en-US" altLang="ja-JP" sz="1100" dirty="0" smtClean="0"/>
            </a:b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■主な特長</a:t>
            </a:r>
            <a:r>
              <a:rPr lang="en-US" altLang="ja-JP" sz="1200" dirty="0">
                <a:latin typeface="+mn-ea"/>
                <a:ea typeface="+mn-ea"/>
              </a:rPr>
              <a:t/>
            </a:r>
            <a:br>
              <a:rPr lang="en-US" altLang="ja-JP" sz="1200" dirty="0">
                <a:latin typeface="+mn-ea"/>
                <a:ea typeface="+mn-ea"/>
              </a:rPr>
            </a:br>
            <a:r>
              <a:rPr lang="ja-JP" altLang="en-US" sz="1200" dirty="0">
                <a:latin typeface="+mn-ea"/>
                <a:ea typeface="+mn-ea"/>
              </a:rPr>
              <a:t>（猫用ペットケアモニター＜</a:t>
            </a:r>
            <a:r>
              <a:rPr lang="en-US" altLang="ja-JP" sz="1200" dirty="0">
                <a:latin typeface="+mn-ea"/>
                <a:ea typeface="+mn-ea"/>
              </a:rPr>
              <a:t>HN-PC001</a:t>
            </a:r>
            <a:r>
              <a:rPr lang="ja-JP" altLang="en-US" sz="1200" dirty="0" smtClean="0">
                <a:latin typeface="+mn-ea"/>
                <a:ea typeface="+mn-ea"/>
              </a:rPr>
              <a:t>＞）</a:t>
            </a:r>
            <a:r>
              <a:rPr lang="en-US" altLang="ja-JP" sz="1200" dirty="0">
                <a:latin typeface="+mn-ea"/>
                <a:ea typeface="+mn-ea"/>
              </a:rPr>
              <a:t/>
            </a:r>
            <a:br>
              <a:rPr lang="en-US" altLang="ja-JP" sz="1200" dirty="0">
                <a:latin typeface="+mn-ea"/>
                <a:ea typeface="+mn-ea"/>
              </a:rPr>
            </a:br>
            <a:r>
              <a:rPr lang="ja-JP" altLang="en-US" sz="1200" dirty="0" smtClean="0">
                <a:latin typeface="+mn-ea"/>
                <a:ea typeface="+mn-ea"/>
              </a:rPr>
              <a:t>　①猫</a:t>
            </a:r>
            <a:r>
              <a:rPr lang="ja-JP" altLang="en-US" sz="1200" dirty="0">
                <a:latin typeface="+mn-ea"/>
                <a:ea typeface="+mn-ea"/>
              </a:rPr>
              <a:t>の尿の量や回数、体重、滞在時間などを計測。クラウドで記録・解析して飼い主の</a:t>
            </a:r>
            <a:r>
              <a:rPr lang="ja-JP" altLang="en-US" sz="1200" dirty="0" smtClean="0">
                <a:latin typeface="+mn-ea"/>
                <a:ea typeface="+mn-ea"/>
              </a:rPr>
              <a:t>スマートフォン</a:t>
            </a:r>
            <a:r>
              <a:rPr lang="en-US" altLang="ja-JP" sz="1200" dirty="0" smtClean="0">
                <a:latin typeface="+mn-ea"/>
                <a:ea typeface="+mn-ea"/>
              </a:rPr>
              <a:t/>
            </a:r>
            <a:br>
              <a:rPr lang="en-US" altLang="ja-JP" sz="1200" dirty="0" smtClean="0">
                <a:latin typeface="+mn-ea"/>
                <a:ea typeface="+mn-ea"/>
              </a:rPr>
            </a:br>
            <a:r>
              <a:rPr lang="ja-JP" altLang="en-US" sz="1200" dirty="0">
                <a:latin typeface="+mn-ea"/>
                <a:ea typeface="+mn-ea"/>
              </a:rPr>
              <a:t>　</a:t>
            </a:r>
            <a:r>
              <a:rPr lang="ja-JP" altLang="en-US" sz="1200" dirty="0" smtClean="0">
                <a:latin typeface="+mn-ea"/>
                <a:ea typeface="+mn-ea"/>
              </a:rPr>
              <a:t>　　に</a:t>
            </a:r>
            <a:r>
              <a:rPr lang="ja-JP" altLang="en-US" sz="1200" dirty="0">
                <a:latin typeface="+mn-ea"/>
                <a:ea typeface="+mn-ea"/>
              </a:rPr>
              <a:t>通知することで、猫の健康管理を</a:t>
            </a:r>
            <a:r>
              <a:rPr lang="ja-JP" altLang="en-US" sz="1200" dirty="0" smtClean="0">
                <a:latin typeface="+mn-ea"/>
                <a:ea typeface="+mn-ea"/>
              </a:rPr>
              <a:t>サポート</a:t>
            </a:r>
            <a:r>
              <a:rPr lang="ja-JP" altLang="en-US" sz="1200" dirty="0">
                <a:latin typeface="+mn-ea"/>
                <a:ea typeface="+mn-ea"/>
              </a:rPr>
              <a:t/>
            </a:r>
            <a:br>
              <a:rPr lang="ja-JP" altLang="en-US" sz="1200" dirty="0">
                <a:latin typeface="+mn-ea"/>
                <a:ea typeface="+mn-ea"/>
              </a:rPr>
            </a:br>
            <a:r>
              <a:rPr lang="ja-JP" altLang="en-US" sz="1200" dirty="0" smtClean="0">
                <a:latin typeface="+mn-ea"/>
                <a:ea typeface="+mn-ea"/>
              </a:rPr>
              <a:t>　</a:t>
            </a:r>
            <a:r>
              <a:rPr lang="ja-JP" altLang="en-US" sz="1200" dirty="0">
                <a:latin typeface="+mn-ea"/>
                <a:ea typeface="+mn-ea"/>
              </a:rPr>
              <a:t>②</a:t>
            </a:r>
            <a:r>
              <a:rPr lang="ja-JP" altLang="en-US" sz="1200" dirty="0" smtClean="0">
                <a:latin typeface="+mn-ea"/>
                <a:ea typeface="+mn-ea"/>
              </a:rPr>
              <a:t>設置</a:t>
            </a:r>
            <a:r>
              <a:rPr lang="ja-JP" altLang="en-US" sz="1200" dirty="0">
                <a:latin typeface="+mn-ea"/>
                <a:ea typeface="+mn-ea"/>
              </a:rPr>
              <a:t>場所の温度も計測。快適なトイレ環境の維持に</a:t>
            </a:r>
            <a:r>
              <a:rPr lang="ja-JP" altLang="en-US" sz="1200" dirty="0" smtClean="0">
                <a:latin typeface="+mn-ea"/>
                <a:ea typeface="+mn-ea"/>
              </a:rPr>
              <a:t>貢献</a:t>
            </a:r>
            <a:r>
              <a:rPr lang="ja-JP" altLang="en-US" sz="1200" dirty="0">
                <a:latin typeface="+mn-ea"/>
                <a:ea typeface="+mn-ea"/>
              </a:rPr>
              <a:t/>
            </a:r>
            <a:br>
              <a:rPr lang="ja-JP" altLang="en-US" sz="1200" dirty="0">
                <a:latin typeface="+mn-ea"/>
                <a:ea typeface="+mn-ea"/>
              </a:rPr>
            </a:br>
            <a:r>
              <a:rPr lang="ja-JP" altLang="en-US" sz="1200" dirty="0" smtClean="0">
                <a:latin typeface="+mn-ea"/>
                <a:ea typeface="+mn-ea"/>
              </a:rPr>
              <a:t>　③個体</a:t>
            </a:r>
            <a:r>
              <a:rPr lang="ja-JP" altLang="en-US" sz="1200" dirty="0">
                <a:latin typeface="+mn-ea"/>
                <a:ea typeface="+mn-ea"/>
              </a:rPr>
              <a:t>識別バッジ＜</a:t>
            </a:r>
            <a:r>
              <a:rPr lang="en-US" altLang="ja-JP" sz="1200" dirty="0">
                <a:latin typeface="+mn-ea"/>
                <a:ea typeface="+mn-ea"/>
              </a:rPr>
              <a:t>HN-PM001</a:t>
            </a:r>
            <a:r>
              <a:rPr lang="ja-JP" altLang="en-US" sz="1200" dirty="0">
                <a:latin typeface="+mn-ea"/>
                <a:ea typeface="+mn-ea"/>
              </a:rPr>
              <a:t>＞</a:t>
            </a:r>
            <a:r>
              <a:rPr lang="en-US" altLang="ja-JP" sz="1200" dirty="0">
                <a:latin typeface="+mn-ea"/>
                <a:ea typeface="+mn-ea"/>
              </a:rPr>
              <a:t>(</a:t>
            </a:r>
            <a:r>
              <a:rPr lang="ja-JP" altLang="en-US" sz="1200" dirty="0">
                <a:latin typeface="+mn-ea"/>
                <a:ea typeface="+mn-ea"/>
              </a:rPr>
              <a:t>別売</a:t>
            </a:r>
            <a:r>
              <a:rPr lang="en-US" altLang="ja-JP" sz="1200" dirty="0">
                <a:latin typeface="+mn-ea"/>
                <a:ea typeface="+mn-ea"/>
              </a:rPr>
              <a:t>)</a:t>
            </a:r>
            <a:r>
              <a:rPr lang="ja-JP" altLang="en-US" sz="1200" dirty="0">
                <a:latin typeface="+mn-ea"/>
                <a:ea typeface="+mn-ea"/>
              </a:rPr>
              <a:t>により、最大</a:t>
            </a:r>
            <a:r>
              <a:rPr lang="en-US" altLang="ja-JP" sz="1200" dirty="0">
                <a:latin typeface="+mn-ea"/>
                <a:ea typeface="+mn-ea"/>
              </a:rPr>
              <a:t>3</a:t>
            </a:r>
            <a:r>
              <a:rPr lang="ja-JP" altLang="en-US" sz="1200" dirty="0">
                <a:latin typeface="+mn-ea"/>
                <a:ea typeface="+mn-ea"/>
              </a:rPr>
              <a:t>頭までの多頭飼いにも対応</a:t>
            </a:r>
            <a:br>
              <a:rPr lang="ja-JP" altLang="en-US" sz="1200" dirty="0">
                <a:latin typeface="+mn-ea"/>
                <a:ea typeface="+mn-ea"/>
              </a:rPr>
            </a:br>
            <a:r>
              <a:rPr lang="ja-JP" altLang="en-US" sz="1200" dirty="0">
                <a:latin typeface="+mn-ea"/>
                <a:ea typeface="+mn-ea"/>
              </a:rPr>
              <a:t> </a:t>
            </a:r>
            <a:r>
              <a:rPr lang="ja-JP" altLang="en-US" sz="1200" dirty="0" smtClean="0">
                <a:latin typeface="+mn-ea"/>
                <a:ea typeface="+mn-ea"/>
              </a:rPr>
              <a:t>（犬向け</a:t>
            </a:r>
            <a:r>
              <a:rPr lang="ja-JP" altLang="en-US" sz="1200" dirty="0">
                <a:latin typeface="+mn-ea"/>
                <a:ea typeface="+mn-ea"/>
              </a:rPr>
              <a:t>バイタル計測</a:t>
            </a:r>
            <a:r>
              <a:rPr lang="ja-JP" altLang="en-US" sz="1200" dirty="0" smtClean="0">
                <a:latin typeface="+mn-ea"/>
                <a:ea typeface="+mn-ea"/>
              </a:rPr>
              <a:t>サービス）</a:t>
            </a:r>
            <a:r>
              <a:rPr lang="en-US" altLang="ja-JP" sz="1200" dirty="0"/>
              <a:t/>
            </a:r>
            <a:br>
              <a:rPr lang="en-US" altLang="ja-JP" sz="1200" dirty="0"/>
            </a:br>
            <a:r>
              <a:rPr lang="ja-JP" altLang="en-US" sz="1200" dirty="0" smtClean="0"/>
              <a:t>　</a:t>
            </a:r>
            <a:r>
              <a:rPr lang="ja-JP" altLang="en-US" sz="1200" dirty="0">
                <a:latin typeface="+mn-ea"/>
                <a:ea typeface="+mn-ea"/>
              </a:rPr>
              <a:t>①</a:t>
            </a:r>
            <a:r>
              <a:rPr lang="ja-JP" altLang="en-US" sz="1200" dirty="0" smtClean="0">
                <a:latin typeface="+mn-ea"/>
                <a:ea typeface="+mn-ea"/>
              </a:rPr>
              <a:t>業界</a:t>
            </a:r>
            <a:r>
              <a:rPr lang="ja-JP" altLang="en-US" sz="1200" dirty="0">
                <a:latin typeface="+mn-ea"/>
                <a:ea typeface="+mn-ea"/>
              </a:rPr>
              <a:t>初、犬の緊張／リラックス状態と相関のある自律神経バランスの数値化を</a:t>
            </a:r>
            <a:r>
              <a:rPr lang="ja-JP" altLang="en-US" sz="1200" dirty="0" smtClean="0">
                <a:latin typeface="+mn-ea"/>
                <a:ea typeface="+mn-ea"/>
              </a:rPr>
              <a:t>実現</a:t>
            </a:r>
            <a:r>
              <a:rPr lang="ja-JP" altLang="en-US" sz="1200" dirty="0">
                <a:latin typeface="+mn-ea"/>
                <a:ea typeface="+mn-ea"/>
              </a:rPr>
              <a:t/>
            </a:r>
            <a:br>
              <a:rPr lang="ja-JP" altLang="en-US" sz="1200" dirty="0">
                <a:latin typeface="+mn-ea"/>
                <a:ea typeface="+mn-ea"/>
              </a:rPr>
            </a:br>
            <a:r>
              <a:rPr lang="ja-JP" altLang="en-US" sz="1200" dirty="0" smtClean="0">
                <a:latin typeface="+mn-ea"/>
                <a:ea typeface="+mn-ea"/>
              </a:rPr>
              <a:t>　</a:t>
            </a:r>
            <a:r>
              <a:rPr lang="ja-JP" altLang="en-US" sz="1200" dirty="0">
                <a:latin typeface="+mn-ea"/>
                <a:ea typeface="+mn-ea"/>
              </a:rPr>
              <a:t>②</a:t>
            </a:r>
            <a:r>
              <a:rPr lang="ja-JP" altLang="en-US" sz="1200" dirty="0" smtClean="0">
                <a:latin typeface="+mn-ea"/>
                <a:ea typeface="+mn-ea"/>
              </a:rPr>
              <a:t>大阪府</a:t>
            </a:r>
            <a:r>
              <a:rPr lang="ja-JP" altLang="en-US" sz="1200" dirty="0">
                <a:latin typeface="+mn-ea"/>
                <a:ea typeface="+mn-ea"/>
              </a:rPr>
              <a:t>立大学と共同開発した新規のアルゴリズムによる解析データを</a:t>
            </a:r>
            <a:r>
              <a:rPr lang="ja-JP" altLang="en-US" sz="1200" dirty="0" smtClean="0">
                <a:latin typeface="+mn-ea"/>
                <a:ea typeface="+mn-ea"/>
              </a:rPr>
              <a:t>提供</a:t>
            </a:r>
            <a:r>
              <a:rPr lang="ja-JP" altLang="en-US" sz="1200" dirty="0">
                <a:latin typeface="+mn-ea"/>
                <a:ea typeface="+mn-ea"/>
              </a:rPr>
              <a:t/>
            </a:r>
            <a:br>
              <a:rPr lang="ja-JP" altLang="en-US" sz="1200" dirty="0">
                <a:latin typeface="+mn-ea"/>
                <a:ea typeface="+mn-ea"/>
              </a:rPr>
            </a:br>
            <a:r>
              <a:rPr lang="ja-JP" altLang="en-US" sz="1200" dirty="0" smtClean="0">
                <a:latin typeface="+mn-ea"/>
                <a:ea typeface="+mn-ea"/>
              </a:rPr>
              <a:t>　</a:t>
            </a:r>
            <a:r>
              <a:rPr lang="ja-JP" altLang="en-US" sz="1200" dirty="0">
                <a:latin typeface="+mn-ea"/>
                <a:ea typeface="+mn-ea"/>
              </a:rPr>
              <a:t>③</a:t>
            </a:r>
            <a:r>
              <a:rPr lang="ja-JP" altLang="en-US" sz="1200" dirty="0" smtClean="0">
                <a:latin typeface="+mn-ea"/>
                <a:ea typeface="+mn-ea"/>
              </a:rPr>
              <a:t>独自</a:t>
            </a:r>
            <a:r>
              <a:rPr lang="ja-JP" altLang="en-US" sz="1200" dirty="0">
                <a:latin typeface="+mn-ea"/>
                <a:ea typeface="+mn-ea"/>
              </a:rPr>
              <a:t>構造のハーネス型ウェアラブルセンサにより多くの犬種で剃毛せず計測できる</a:t>
            </a:r>
            <a:br>
              <a:rPr lang="ja-JP" altLang="en-US" sz="1200" dirty="0">
                <a:latin typeface="+mn-ea"/>
                <a:ea typeface="+mn-ea"/>
              </a:rPr>
            </a:br>
            <a:r>
              <a:rPr lang="en-US" altLang="ja-JP" sz="1200" dirty="0" smtClean="0">
                <a:latin typeface="+mn-ea"/>
                <a:ea typeface="+mn-ea"/>
              </a:rPr>
              <a:t/>
            </a:r>
            <a:br>
              <a:rPr lang="en-US" altLang="ja-JP" sz="1200" dirty="0" smtClean="0">
                <a:latin typeface="+mn-ea"/>
                <a:ea typeface="+mn-ea"/>
              </a:rPr>
            </a:br>
            <a:r>
              <a:rPr lang="ja-JP" altLang="en-US" sz="1000" dirty="0" smtClean="0"/>
              <a:t>　　</a:t>
            </a:r>
            <a:r>
              <a:rPr lang="en-US" altLang="ja-JP" sz="1200" dirty="0">
                <a:latin typeface="+mn-ea"/>
                <a:ea typeface="+mn-ea"/>
              </a:rPr>
              <a:t/>
            </a:r>
            <a:br>
              <a:rPr lang="en-US" altLang="ja-JP" sz="1200" dirty="0">
                <a:latin typeface="+mn-ea"/>
                <a:ea typeface="+mn-ea"/>
              </a:rPr>
            </a:br>
            <a:r>
              <a:rPr lang="ja-JP" altLang="en-US" sz="1000" dirty="0" smtClean="0"/>
              <a:t>　　　　　　</a:t>
            </a:r>
            <a:r>
              <a:rPr lang="en-US" altLang="ja-JP" sz="1000" dirty="0"/>
              <a:t/>
            </a:r>
            <a:br>
              <a:rPr lang="en-US" altLang="ja-JP" sz="1000" dirty="0"/>
            </a:br>
            <a:endParaRPr kumimoji="1" lang="ja-JP" altLang="en-US" sz="1000" dirty="0"/>
          </a:p>
        </p:txBody>
      </p:sp>
      <p:sp>
        <p:nvSpPr>
          <p:cNvPr id="5" name="タイトル 1"/>
          <p:cNvSpPr txBox="1">
            <a:spLocks/>
          </p:cNvSpPr>
          <p:nvPr/>
        </p:nvSpPr>
        <p:spPr>
          <a:xfrm>
            <a:off x="249593" y="6140991"/>
            <a:ext cx="6195788" cy="5108034"/>
          </a:xfrm>
          <a:prstGeom prst="rect">
            <a:avLst/>
          </a:prstGeom>
          <a:ln w="12700" cap="rnd">
            <a:solidFill>
              <a:schemeClr val="accent1"/>
            </a:solidFill>
          </a:ln>
        </p:spPr>
        <p:txBody>
          <a:bodyPr vert="horz" lIns="91440" tIns="45720" rIns="91440" bIns="45720" rtlCol="0" anchor="t">
            <a:normAutofit fontScale="37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pPr>
            <a:r>
              <a:rPr lang="ja-JP" altLang="en-US" sz="3700" b="1" dirty="0" smtClean="0">
                <a:latin typeface="+mj-ea"/>
              </a:rPr>
              <a:t>第</a:t>
            </a:r>
            <a:r>
              <a:rPr lang="en-US" altLang="ja-JP" sz="3700" b="1" dirty="0" smtClean="0">
                <a:latin typeface="+mj-ea"/>
              </a:rPr>
              <a:t>124</a:t>
            </a:r>
            <a:r>
              <a:rPr lang="ja-JP" altLang="en-US" sz="3700" b="1" dirty="0">
                <a:latin typeface="+mj-ea"/>
              </a:rPr>
              <a:t>期定時株主総会 及び 経営説明会</a:t>
            </a:r>
            <a:r>
              <a:rPr lang="ja-JP" altLang="en-US" sz="3700" b="1" dirty="0" smtClean="0">
                <a:latin typeface="+mj-ea"/>
              </a:rPr>
              <a:t>、堺</a:t>
            </a:r>
            <a:r>
              <a:rPr lang="ja-JP" altLang="en-US" sz="3700" b="1" dirty="0">
                <a:latin typeface="+mj-ea"/>
              </a:rPr>
              <a:t>匠寮「誠意館」開所式を</a:t>
            </a:r>
            <a:r>
              <a:rPr lang="ja-JP" altLang="en-US" sz="3700" b="1" dirty="0" smtClean="0">
                <a:latin typeface="+mj-ea"/>
              </a:rPr>
              <a:t>開催</a:t>
            </a:r>
            <a:endParaRPr lang="en-US" altLang="ja-JP" sz="3700" b="1" dirty="0" smtClean="0">
              <a:latin typeface="+mj-ea"/>
            </a:endParaRPr>
          </a:p>
          <a:p>
            <a:pPr>
              <a:lnSpc>
                <a:spcPct val="120000"/>
              </a:lnSpc>
            </a:pPr>
            <a:endParaRPr lang="en-US" altLang="ja-JP" sz="2900" dirty="0" smtClean="0">
              <a:latin typeface="+mn-ea"/>
              <a:ea typeface="+mn-ea"/>
            </a:endParaRPr>
          </a:p>
          <a:p>
            <a:pPr>
              <a:lnSpc>
                <a:spcPct val="120000"/>
              </a:lnSpc>
            </a:pPr>
            <a:r>
              <a:rPr lang="ja-JP" altLang="en-US" sz="2900" dirty="0" smtClean="0">
                <a:latin typeface="+mn-ea"/>
                <a:ea typeface="+mn-ea"/>
              </a:rPr>
              <a:t>　</a:t>
            </a:r>
            <a:r>
              <a:rPr lang="en-US" altLang="ja-JP" sz="2900" dirty="0" smtClean="0">
                <a:latin typeface="+mn-ea"/>
                <a:ea typeface="+mn-ea"/>
              </a:rPr>
              <a:t>6</a:t>
            </a:r>
            <a:r>
              <a:rPr lang="ja-JP" altLang="en-US" sz="2900" dirty="0">
                <a:latin typeface="+mn-ea"/>
                <a:ea typeface="+mn-ea"/>
              </a:rPr>
              <a:t>月</a:t>
            </a:r>
            <a:r>
              <a:rPr lang="en-US" altLang="ja-JP" sz="2900" dirty="0">
                <a:latin typeface="+mn-ea"/>
                <a:ea typeface="+mn-ea"/>
              </a:rPr>
              <a:t>20</a:t>
            </a:r>
            <a:r>
              <a:rPr lang="ja-JP" altLang="en-US" sz="2900" dirty="0">
                <a:latin typeface="+mn-ea"/>
                <a:ea typeface="+mn-ea"/>
              </a:rPr>
              <a:t>日</a:t>
            </a:r>
            <a:r>
              <a:rPr lang="en-US" altLang="ja-JP" sz="2900" dirty="0">
                <a:latin typeface="+mn-ea"/>
                <a:ea typeface="+mn-ea"/>
              </a:rPr>
              <a:t>(</a:t>
            </a:r>
            <a:r>
              <a:rPr lang="ja-JP" altLang="en-US" sz="2900" dirty="0">
                <a:latin typeface="+mn-ea"/>
                <a:ea typeface="+mn-ea"/>
              </a:rPr>
              <a:t>水</a:t>
            </a:r>
            <a:r>
              <a:rPr lang="en-US" altLang="ja-JP" sz="2900" dirty="0">
                <a:latin typeface="+mn-ea"/>
                <a:ea typeface="+mn-ea"/>
              </a:rPr>
              <a:t>)</a:t>
            </a:r>
            <a:r>
              <a:rPr lang="ja-JP" altLang="en-US" sz="2900" dirty="0" err="1">
                <a:latin typeface="+mn-ea"/>
                <a:ea typeface="+mn-ea"/>
              </a:rPr>
              <a:t>、</a:t>
            </a:r>
            <a:r>
              <a:rPr lang="ja-JP" altLang="en-US" sz="2900" dirty="0">
                <a:latin typeface="+mn-ea"/>
                <a:ea typeface="+mn-ea"/>
              </a:rPr>
              <a:t>本社</a:t>
            </a:r>
            <a:r>
              <a:rPr lang="en-US" altLang="ja-JP" sz="2900" dirty="0">
                <a:latin typeface="+mn-ea"/>
                <a:ea typeface="+mn-ea"/>
              </a:rPr>
              <a:t>1</a:t>
            </a:r>
            <a:r>
              <a:rPr lang="ja-JP" altLang="en-US" sz="2900" dirty="0">
                <a:latin typeface="+mn-ea"/>
                <a:ea typeface="+mn-ea"/>
              </a:rPr>
              <a:t>階多目的ホールにおいて、第</a:t>
            </a:r>
            <a:r>
              <a:rPr lang="en-US" altLang="ja-JP" sz="2900" dirty="0">
                <a:latin typeface="+mn-ea"/>
                <a:ea typeface="+mn-ea"/>
              </a:rPr>
              <a:t>124</a:t>
            </a:r>
            <a:r>
              <a:rPr lang="ja-JP" altLang="en-US" sz="2900" dirty="0">
                <a:latin typeface="+mn-ea"/>
                <a:ea typeface="+mn-ea"/>
              </a:rPr>
              <a:t>期定時株主総会を開催しました</a:t>
            </a:r>
            <a:r>
              <a:rPr lang="ja-JP" altLang="en-US" sz="2900" dirty="0" smtClean="0">
                <a:latin typeface="+mn-ea"/>
                <a:ea typeface="+mn-ea"/>
              </a:rPr>
              <a:t>。</a:t>
            </a:r>
            <a:endParaRPr lang="ja-JP" altLang="en-US" sz="2900" dirty="0">
              <a:latin typeface="+mn-ea"/>
              <a:ea typeface="+mn-ea"/>
            </a:endParaRPr>
          </a:p>
          <a:p>
            <a:pPr>
              <a:lnSpc>
                <a:spcPct val="120000"/>
              </a:lnSpc>
            </a:pPr>
            <a:r>
              <a:rPr lang="ja-JP" altLang="en-US" sz="2900" dirty="0">
                <a:latin typeface="+mn-ea"/>
                <a:ea typeface="+mn-ea"/>
              </a:rPr>
              <a:t>定時株主総会では、</a:t>
            </a:r>
            <a:r>
              <a:rPr lang="en-US" altLang="ja-JP" sz="2900" dirty="0">
                <a:latin typeface="+mn-ea"/>
                <a:ea typeface="+mn-ea"/>
              </a:rPr>
              <a:t>2017</a:t>
            </a:r>
            <a:r>
              <a:rPr lang="ja-JP" altLang="en-US" sz="2900" dirty="0">
                <a:latin typeface="+mn-ea"/>
                <a:ea typeface="+mn-ea"/>
              </a:rPr>
              <a:t>年度の事業活動について報告。 本総会の議案である決議事項</a:t>
            </a:r>
            <a:r>
              <a:rPr lang="en-US" altLang="ja-JP" sz="2900" dirty="0">
                <a:latin typeface="+mn-ea"/>
                <a:ea typeface="+mn-ea"/>
              </a:rPr>
              <a:t>5</a:t>
            </a:r>
            <a:r>
              <a:rPr lang="ja-JP" altLang="en-US" sz="2900" dirty="0">
                <a:latin typeface="+mn-ea"/>
                <a:ea typeface="+mn-ea"/>
              </a:rPr>
              <a:t>件は、原案通りに承認可決されました。質疑応答では、株主様から「今後の株主配当施策や、株価向上対策についての方針を示してほしい」「</a:t>
            </a:r>
            <a:r>
              <a:rPr lang="en-US" altLang="ja-JP" sz="2900" dirty="0">
                <a:latin typeface="+mn-ea"/>
                <a:ea typeface="+mn-ea"/>
              </a:rPr>
              <a:t>8K</a:t>
            </a:r>
            <a:r>
              <a:rPr lang="ja-JP" altLang="en-US" sz="2900" dirty="0">
                <a:latin typeface="+mn-ea"/>
                <a:ea typeface="+mn-ea"/>
              </a:rPr>
              <a:t>や</a:t>
            </a:r>
            <a:r>
              <a:rPr lang="en-US" altLang="ja-JP" sz="2900" dirty="0" err="1">
                <a:latin typeface="+mn-ea"/>
                <a:ea typeface="+mn-ea"/>
              </a:rPr>
              <a:t>AIoT</a:t>
            </a:r>
            <a:r>
              <a:rPr lang="ja-JP" altLang="en-US" sz="2900" dirty="0">
                <a:latin typeface="+mn-ea"/>
                <a:ea typeface="+mn-ea"/>
              </a:rPr>
              <a:t>に注力するための人材確保に</a:t>
            </a:r>
            <a:r>
              <a:rPr lang="ja-JP" altLang="en-US" sz="2900" dirty="0" smtClean="0">
                <a:latin typeface="+mn-ea"/>
                <a:ea typeface="+mn-ea"/>
              </a:rPr>
              <a:t>対する施策は</a:t>
            </a:r>
            <a:r>
              <a:rPr lang="ja-JP" altLang="en-US" sz="2900" dirty="0">
                <a:latin typeface="+mn-ea"/>
                <a:ea typeface="+mn-ea"/>
              </a:rPr>
              <a:t>？」などのご質問をいただきました。 </a:t>
            </a:r>
            <a:r>
              <a:rPr lang="ja-JP" altLang="en-US" sz="2900" dirty="0" smtClean="0">
                <a:latin typeface="+mn-ea"/>
                <a:ea typeface="+mn-ea"/>
              </a:rPr>
              <a:t> また</a:t>
            </a:r>
            <a:r>
              <a:rPr lang="ja-JP" altLang="en-US" sz="2900" dirty="0">
                <a:latin typeface="+mn-ea"/>
                <a:ea typeface="+mn-ea"/>
              </a:rPr>
              <a:t>、株主総会終了後の取締役会において、社長の戴さんは代表取締役 会長兼社長執行役員に選任されました</a:t>
            </a:r>
            <a:r>
              <a:rPr lang="ja-JP" altLang="en-US" sz="2900" dirty="0" smtClean="0">
                <a:latin typeface="+mn-ea"/>
                <a:ea typeface="+mn-ea"/>
              </a:rPr>
              <a:t>。</a:t>
            </a:r>
            <a:endParaRPr lang="en-US" altLang="ja-JP" sz="2900" dirty="0" smtClean="0">
              <a:latin typeface="+mn-ea"/>
              <a:ea typeface="+mn-ea"/>
            </a:endParaRPr>
          </a:p>
          <a:p>
            <a:pPr>
              <a:lnSpc>
                <a:spcPct val="120000"/>
              </a:lnSpc>
            </a:pPr>
            <a:endParaRPr lang="en-US" altLang="ja-JP" sz="2900" dirty="0">
              <a:latin typeface="+mn-ea"/>
              <a:ea typeface="+mn-ea"/>
            </a:endParaRPr>
          </a:p>
          <a:p>
            <a:pPr>
              <a:lnSpc>
                <a:spcPct val="120000"/>
              </a:lnSpc>
            </a:pPr>
            <a:endParaRPr lang="en-US" altLang="ja-JP" sz="2900" dirty="0" smtClean="0">
              <a:latin typeface="+mn-ea"/>
              <a:ea typeface="+mn-ea"/>
            </a:endParaRPr>
          </a:p>
          <a:p>
            <a:pPr>
              <a:lnSpc>
                <a:spcPct val="120000"/>
              </a:lnSpc>
            </a:pPr>
            <a:endParaRPr lang="en-US" altLang="ja-JP" sz="2900" dirty="0">
              <a:latin typeface="+mn-ea"/>
              <a:ea typeface="+mn-ea"/>
            </a:endParaRPr>
          </a:p>
          <a:p>
            <a:pPr>
              <a:lnSpc>
                <a:spcPct val="120000"/>
              </a:lnSpc>
            </a:pPr>
            <a:endParaRPr lang="en-US" altLang="ja-JP" sz="2900" dirty="0" smtClean="0">
              <a:latin typeface="+mn-ea"/>
              <a:ea typeface="+mn-ea"/>
            </a:endParaRPr>
          </a:p>
          <a:p>
            <a:pPr>
              <a:lnSpc>
                <a:spcPct val="120000"/>
              </a:lnSpc>
            </a:pPr>
            <a:endParaRPr lang="en-US" altLang="ja-JP" sz="2900" dirty="0" smtClean="0">
              <a:latin typeface="+mn-ea"/>
              <a:ea typeface="+mn-ea"/>
            </a:endParaRPr>
          </a:p>
          <a:p>
            <a:pPr>
              <a:lnSpc>
                <a:spcPct val="120000"/>
              </a:lnSpc>
            </a:pPr>
            <a:endParaRPr lang="en-US" altLang="ja-JP" sz="2900" dirty="0">
              <a:latin typeface="+mn-ea"/>
              <a:ea typeface="+mn-ea"/>
            </a:endParaRPr>
          </a:p>
          <a:p>
            <a:pPr>
              <a:lnSpc>
                <a:spcPct val="120000"/>
              </a:lnSpc>
            </a:pPr>
            <a:endParaRPr lang="en-US" altLang="ja-JP" sz="2900" dirty="0" smtClean="0">
              <a:latin typeface="+mn-ea"/>
              <a:ea typeface="+mn-ea"/>
            </a:endParaRPr>
          </a:p>
          <a:p>
            <a:pPr>
              <a:lnSpc>
                <a:spcPct val="120000"/>
              </a:lnSpc>
            </a:pPr>
            <a:endParaRPr lang="en-US" altLang="ja-JP" sz="2900" dirty="0">
              <a:latin typeface="+mn-ea"/>
              <a:ea typeface="+mn-ea"/>
            </a:endParaRPr>
          </a:p>
          <a:p>
            <a:pPr>
              <a:lnSpc>
                <a:spcPct val="120000"/>
              </a:lnSpc>
            </a:pPr>
            <a:endParaRPr lang="en-US" altLang="ja-JP" sz="2900" dirty="0" smtClean="0">
              <a:latin typeface="+mn-ea"/>
              <a:ea typeface="+mn-ea"/>
            </a:endParaRPr>
          </a:p>
          <a:p>
            <a:pPr>
              <a:lnSpc>
                <a:spcPct val="120000"/>
              </a:lnSpc>
            </a:pPr>
            <a:endParaRPr lang="en-US" altLang="ja-JP" sz="2900" dirty="0" smtClean="0">
              <a:latin typeface="+mn-ea"/>
              <a:ea typeface="+mn-ea"/>
            </a:endParaRPr>
          </a:p>
          <a:p>
            <a:pPr>
              <a:lnSpc>
                <a:spcPct val="120000"/>
              </a:lnSpc>
            </a:pPr>
            <a:r>
              <a:rPr lang="ja-JP" altLang="en-US" sz="2900" dirty="0" smtClean="0">
                <a:latin typeface="+mn-ea"/>
                <a:ea typeface="+mn-ea"/>
              </a:rPr>
              <a:t>この</a:t>
            </a:r>
            <a:r>
              <a:rPr lang="ja-JP" altLang="en-US" sz="2900" dirty="0">
                <a:latin typeface="+mn-ea"/>
                <a:ea typeface="+mn-ea"/>
              </a:rPr>
              <a:t>あと、堺事業所に新たに建設した社員寮・堺匠寮「誠意館」の開所式を開催しました。「誠意館」はグリーンフロント堺の入門ゲートからわずか</a:t>
            </a:r>
            <a:r>
              <a:rPr lang="en-US" altLang="ja-JP" sz="2900" dirty="0">
                <a:latin typeface="+mn-ea"/>
                <a:ea typeface="+mn-ea"/>
              </a:rPr>
              <a:t>200</a:t>
            </a:r>
            <a:r>
              <a:rPr lang="ja-JP" altLang="en-US" sz="2900" dirty="0">
                <a:latin typeface="+mn-ea"/>
                <a:ea typeface="+mn-ea"/>
              </a:rPr>
              <a:t>メートルほどという立地で、地上</a:t>
            </a:r>
            <a:r>
              <a:rPr lang="en-US" altLang="ja-JP" sz="2900" dirty="0">
                <a:latin typeface="+mn-ea"/>
                <a:ea typeface="+mn-ea"/>
              </a:rPr>
              <a:t>6</a:t>
            </a:r>
            <a:r>
              <a:rPr lang="ja-JP" altLang="en-US" sz="2900" dirty="0">
                <a:latin typeface="+mn-ea"/>
                <a:ea typeface="+mn-ea"/>
              </a:rPr>
              <a:t>階建て、</a:t>
            </a:r>
            <a:r>
              <a:rPr lang="en-US" altLang="ja-JP" sz="2900" dirty="0">
                <a:latin typeface="+mn-ea"/>
                <a:ea typeface="+mn-ea"/>
              </a:rPr>
              <a:t>200</a:t>
            </a:r>
            <a:r>
              <a:rPr lang="ja-JP" altLang="en-US" sz="2900" dirty="0">
                <a:latin typeface="+mn-ea"/>
                <a:ea typeface="+mn-ea"/>
              </a:rPr>
              <a:t>室を備えています。</a:t>
            </a:r>
            <a:endParaRPr lang="en-US" altLang="ja-JP" sz="2900" dirty="0" smtClean="0">
              <a:latin typeface="+mn-ea"/>
              <a:ea typeface="+mn-ea"/>
            </a:endParaRPr>
          </a:p>
          <a:p>
            <a:pPr>
              <a:lnSpc>
                <a:spcPct val="120000"/>
              </a:lnSpc>
            </a:pPr>
            <a:endParaRPr lang="en-US" altLang="ja-JP" sz="1200" b="1" dirty="0">
              <a:latin typeface="+mn-ea"/>
              <a:ea typeface="+mn-ea"/>
            </a:endParaRPr>
          </a:p>
          <a:p>
            <a:pPr>
              <a:lnSpc>
                <a:spcPct val="120000"/>
              </a:lnSpc>
            </a:pPr>
            <a:endParaRPr lang="en-US" altLang="ja-JP" sz="1200" b="1" dirty="0" smtClean="0">
              <a:latin typeface="+mn-ea"/>
              <a:ea typeface="+mn-ea"/>
            </a:endParaRPr>
          </a:p>
          <a:p>
            <a:pPr>
              <a:lnSpc>
                <a:spcPct val="120000"/>
              </a:lnSpc>
            </a:pPr>
            <a:endParaRPr lang="en-US" altLang="ja-JP" sz="1200" b="1" dirty="0" smtClean="0">
              <a:latin typeface="+mn-ea"/>
              <a:ea typeface="+mn-ea"/>
            </a:endParaRPr>
          </a:p>
          <a:p>
            <a:pPr>
              <a:lnSpc>
                <a:spcPct val="120000"/>
              </a:lnSpc>
            </a:pPr>
            <a:endParaRPr lang="en-US" altLang="ja-JP" sz="1200" b="1" dirty="0">
              <a:latin typeface="+mn-ea"/>
              <a:ea typeface="+mn-ea"/>
            </a:endParaRPr>
          </a:p>
          <a:p>
            <a:pPr>
              <a:lnSpc>
                <a:spcPct val="120000"/>
              </a:lnSpc>
            </a:pPr>
            <a:endParaRPr lang="en-US" altLang="ja-JP" sz="1200" b="1" dirty="0" smtClean="0">
              <a:latin typeface="+mn-ea"/>
              <a:ea typeface="+mn-ea"/>
            </a:endParaRPr>
          </a:p>
          <a:p>
            <a:pPr>
              <a:lnSpc>
                <a:spcPct val="120000"/>
              </a:lnSpc>
            </a:pPr>
            <a:endParaRPr lang="en-US" altLang="ja-JP" sz="1200" b="1" dirty="0">
              <a:latin typeface="+mn-ea"/>
              <a:ea typeface="+mn-ea"/>
            </a:endParaRPr>
          </a:p>
          <a:p>
            <a:pPr>
              <a:lnSpc>
                <a:spcPct val="120000"/>
              </a:lnSpc>
            </a:pPr>
            <a:endParaRPr lang="en-US" altLang="ja-JP" sz="1200" b="1" dirty="0" smtClean="0">
              <a:latin typeface="+mn-ea"/>
              <a:ea typeface="+mn-ea"/>
            </a:endParaRPr>
          </a:p>
          <a:p>
            <a:pPr>
              <a:lnSpc>
                <a:spcPct val="120000"/>
              </a:lnSpc>
            </a:pPr>
            <a:endParaRPr lang="en-US" altLang="ja-JP" sz="1200" b="1" dirty="0">
              <a:latin typeface="+mn-ea"/>
              <a:ea typeface="+mn-ea"/>
            </a:endParaRPr>
          </a:p>
          <a:p>
            <a:pPr>
              <a:lnSpc>
                <a:spcPct val="120000"/>
              </a:lnSpc>
            </a:pPr>
            <a:endParaRPr lang="en-US" altLang="ja-JP" sz="1200" b="1" dirty="0">
              <a:latin typeface="+mn-ea"/>
              <a:ea typeface="+mn-ea"/>
            </a:endParaRPr>
          </a:p>
          <a:p>
            <a:pPr>
              <a:lnSpc>
                <a:spcPct val="120000"/>
              </a:lnSpc>
            </a:pPr>
            <a:endParaRPr lang="en-US" altLang="ja-JP" sz="1200" b="1" dirty="0" smtClean="0">
              <a:latin typeface="+mn-ea"/>
              <a:ea typeface="+mn-ea"/>
            </a:endParaRPr>
          </a:p>
          <a:p>
            <a:pPr>
              <a:lnSpc>
                <a:spcPct val="120000"/>
              </a:lnSpc>
            </a:pPr>
            <a:endParaRPr lang="en-US" altLang="ja-JP" sz="1200" b="1" dirty="0" smtClean="0">
              <a:latin typeface="+mn-ea"/>
              <a:ea typeface="+mn-ea"/>
            </a:endParaRPr>
          </a:p>
          <a:p>
            <a:pPr>
              <a:lnSpc>
                <a:spcPct val="120000"/>
              </a:lnSpc>
            </a:pPr>
            <a:endParaRPr lang="en-US" altLang="ja-JP" sz="3700" b="1" dirty="0">
              <a:latin typeface="+mj-ea"/>
            </a:endParaRPr>
          </a:p>
          <a:p>
            <a:pPr>
              <a:lnSpc>
                <a:spcPct val="120000"/>
              </a:lnSpc>
            </a:pPr>
            <a:endParaRPr lang="en-US" altLang="ja-JP" sz="1600" dirty="0" smtClean="0">
              <a:latin typeface="+mn-ea"/>
              <a:ea typeface="+mn-ea"/>
            </a:endParaRPr>
          </a:p>
          <a:p>
            <a:pPr>
              <a:lnSpc>
                <a:spcPct val="120000"/>
              </a:lnSpc>
            </a:pPr>
            <a:r>
              <a:rPr lang="ja-JP" altLang="en-US" sz="1600" dirty="0">
                <a:latin typeface="+mn-ea"/>
                <a:ea typeface="+mn-ea"/>
              </a:rPr>
              <a:t>　</a:t>
            </a:r>
            <a:r>
              <a:rPr lang="ja-JP" altLang="en-US" sz="1600" dirty="0" smtClean="0">
                <a:latin typeface="+mn-ea"/>
                <a:ea typeface="+mn-ea"/>
              </a:rPr>
              <a:t>　　　　　　　　　　　　　　　　　　　　　　　　　　　　　　　　　　　　　　　　　　　　　　　　　　　　　　　　　　　　　</a:t>
            </a:r>
            <a:endParaRPr lang="en-US" altLang="ja-JP" sz="1600" dirty="0" smtClean="0">
              <a:latin typeface="+mn-ea"/>
              <a:ea typeface="+mn-ea"/>
            </a:endParaRPr>
          </a:p>
          <a:p>
            <a:pPr>
              <a:lnSpc>
                <a:spcPct val="120000"/>
              </a:lnSpc>
            </a:pPr>
            <a:endParaRPr lang="en-US" altLang="ja-JP" sz="2400" dirty="0" smtClean="0">
              <a:latin typeface="+mn-ea"/>
              <a:ea typeface="+mn-ea"/>
            </a:endParaRPr>
          </a:p>
          <a:p>
            <a:pPr>
              <a:lnSpc>
                <a:spcPct val="120000"/>
              </a:lnSpc>
            </a:pPr>
            <a:endParaRPr lang="en-US" altLang="ja-JP" sz="1600" dirty="0" smtClean="0">
              <a:latin typeface="+mn-ea"/>
              <a:ea typeface="+mn-ea"/>
            </a:endParaRPr>
          </a:p>
          <a:p>
            <a:pPr>
              <a:lnSpc>
                <a:spcPct val="120000"/>
              </a:lnSpc>
            </a:pPr>
            <a:endParaRPr lang="en-US" altLang="ja-JP" sz="1600" dirty="0">
              <a:latin typeface="+mn-ea"/>
              <a:ea typeface="+mn-ea"/>
            </a:endParaRPr>
          </a:p>
          <a:p>
            <a:pPr>
              <a:lnSpc>
                <a:spcPct val="120000"/>
              </a:lnSpc>
            </a:pPr>
            <a:endParaRPr lang="en-US" altLang="ja-JP" sz="1600" dirty="0" smtClean="0">
              <a:latin typeface="+mn-ea"/>
              <a:ea typeface="+mn-ea"/>
            </a:endParaRPr>
          </a:p>
          <a:p>
            <a:pPr>
              <a:lnSpc>
                <a:spcPct val="120000"/>
              </a:lnSpc>
            </a:pPr>
            <a:endParaRPr lang="en-US" altLang="ja-JP" sz="1600" dirty="0" smtClean="0">
              <a:latin typeface="+mn-ea"/>
              <a:ea typeface="+mn-ea"/>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371" y="1508760"/>
            <a:ext cx="3164622" cy="1853565"/>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820" y="7680042"/>
            <a:ext cx="2141039" cy="1427359"/>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9466" y="7680116"/>
            <a:ext cx="2140928" cy="1427285"/>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017" y="9718797"/>
            <a:ext cx="2141039" cy="1427359"/>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9466" y="9718797"/>
            <a:ext cx="2143125" cy="1428750"/>
          </a:xfrm>
          <a:prstGeom prst="rect">
            <a:avLst/>
          </a:prstGeom>
        </p:spPr>
      </p:pic>
    </p:spTree>
    <p:extLst>
      <p:ext uri="{BB962C8B-B14F-4D97-AF65-F5344CB8AC3E}">
        <p14:creationId xmlns:p14="http://schemas.microsoft.com/office/powerpoint/2010/main" val="35227523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7779</TotalTime>
  <Words>117</Words>
  <Application>Microsoft Office PowerPoint</Application>
  <PresentationFormat>ワイド画面</PresentationFormat>
  <Paragraphs>153</Paragraphs>
  <Slides>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ＭＳ Ｐゴシック</vt:lpstr>
      <vt:lpstr>Arial</vt:lpstr>
      <vt:lpstr>Calibri</vt:lpstr>
      <vt:lpstr>Calibri Light</vt:lpstr>
      <vt:lpstr>Office テーマ</vt:lpstr>
      <vt:lpstr>世界初※1の8K対応液晶テレビが、 SID※2主催の2018年「Display of the Year Award」を受賞 　 　ディスプレイ関連の国際学会であるSIDが主催し、ディスプレイ業界の優れた技術・製品を表彰する「Display Industry Awards※3」において、当社製70V型 8K対応液晶テレビが、昨年販売されたディスプレイの中で最も重要な技術・製品に贈られる賞「Display of the Year Award」を受賞しました。当社は今後も、8K対応液晶テレビに加え、さまざまな8K関連商品の開発を加速させ、「8Kエコシステム」の構築で世界をリードしてまいります。    　受 賞 名：「Display of the Year Award」 　受賞対象：70-inch 8K LCD TV 　受賞会社：シャープ株式会社 　　 　　　 　　　　　　　　　　　　　　　　　　　　　　　　　　　　　　　　　　　　　　 ※1　2017年10月発売(中国)、2017年12月発売(日本)。8K映像の表示が可能な画素数7,680×4,320 　　　の液晶パネルを搭載し、8K映像の入力が可能なHDMI入力端子を搭載した民生用液晶テレビ 　　　として。8K放送の受信機能は搭載しておりません。 ※2　The Society for Information Displayの略。 ※3　「Display Industry Awards」は、SIDが1995年から毎年実施しているディスプレイ業界で権威の 　　　ある賞の1つ。次の3つの部門で選出し表彰されます。 　　　①「Display of the Year Award」(ディスプレイ技術と製品部門) 　　　②「Display Application of the Year Award」(応用製品部門) 　　　③「Display Component of the Year Award」(部材部門)</vt:lpstr>
      <vt:lpstr>SPCが8K液晶テレビをはじめとした革新的製品をフィリピン市場に投入　  　5月17日、フィリピン・マニラにてフィリピンの販売会社SPCが8K液晶テレビをはじめとした新製品発表会とディーラー大会を開催しました。   8Kディスプレイ/テレビは、これまで日本をはじめ、中国・台湾・欧州でも発売を開始しましたが、今回、ASEAN地域にも投入し、8K市場のグローバル展開を更に推進します。  SPCは1982年の創業以来、フィリピンの消費者ニーズに応える世界基準品質の製品を提供し続けてまいりました。今回、AQUOS 8Kおよび4K液晶テレビ、IoTに対応したプレミアムインバーターエアコンを発売。併せて「フィリピン国産製品キャンペーン」を開催します。      　              　　　　　　　　　　　　　　　　　　　　　　　　</vt:lpstr>
      <vt:lpstr>「スマートフォンAQUOS」新製品発表会を開催 　 　5月8日(火)、東京ビルにて、世界で初めて※1「動画用」と「静止画用」の2つのアウトカメラ※2を搭載し、動画と静止画を同時に撮影できる「AQUOS R2」と、スマートフォンAQUOSで初めて※3となるSIMフリー専用モデル「AQUOS sense plus」の商品化に関する「スマートフォンAQUOS」新製品発表会を開催しました。           ※1　2018年5月8日現在。2つのアウトカメラを搭載し、動画用カメラで動画を撮影中に静止画用カメラで静止画を        撮影できるスマートフォンとして。 シャープ調べ。 ※2　2つのアウトカメラのほか、インカメラも掲載しています。 ※3　ハードウェア、ソフトウェアともにSIMフリー専用に設計したモデルとして。       　　 　　　　　　 </vt:lpstr>
      <vt:lpstr>「AIoTを活用したペット事業に関する発表会」を開催 　 　 　6月11日(月)、東京ビルで「AIoTを活用した ペット事業に関する発表会」を開催しました。 国内では合わせて1,845万頭の犬と猫が飼育 されており※1、これは15歳未満の子供の数 (1,571万人) ※2を上回ります。また、その8割以 上の犬と猫は室内で飼育されており、「ペット」 はまさに家族同然の存在となっています。この 背景を受け、ペットを飼っている方にとっての スマートライフ、またペットにとってのスマートラ イフとはどうあるべきかを考えた時、新しい商 品・サービスの提供が必要との結論に至り、 ペット事業へ参入することにしました。  ※1　一般財団法人日本ペットフード協会 平成29年全国犬猫飼育実態調査 ※2　総務省統計局 統計トピックス No.101  ■主な特長 （猫用ペットケアモニター＜HN-PC001＞） 　①猫の尿の量や回数、体重、滞在時間などを計測。クラウドで記録・解析して飼い主のスマートフォン 　　　に通知することで、猫の健康管理をサポート 　②設置場所の温度も計測。快適なトイレ環境の維持に貢献 　③個体識別バッジ＜HN-PM001＞(別売)により、最大3頭までの多頭飼いにも対応  （犬向けバイタル計測サービス） 　①業界初、犬の緊張／リラックス状態と相関のある自律神経バランスの数値化を実現 　②大阪府立大学と共同開発した新規のアルゴリズムによる解析データを提供 　③独自構造のハーネス型ウェアラブルセンサにより多くの犬種で剃毛せず計測できる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吉田亜紀子</dc:creator>
  <cp:lastModifiedBy>吉田亜紀子</cp:lastModifiedBy>
  <cp:revision>407</cp:revision>
  <cp:lastPrinted>2018-06-21T05:55:07Z</cp:lastPrinted>
  <dcterms:created xsi:type="dcterms:W3CDTF">2017-06-09T02:37:16Z</dcterms:created>
  <dcterms:modified xsi:type="dcterms:W3CDTF">2018-06-22T06:10:02Z</dcterms:modified>
</cp:coreProperties>
</file>