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7" r:id="rId3"/>
    <p:sldId id="266" r:id="rId4"/>
    <p:sldId id="265" r:id="rId5"/>
  </p:sldIdLst>
  <p:sldSz cx="6858000" cy="12192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p:scale>
          <a:sx n="100" d="100"/>
          <a:sy n="100" d="100"/>
        </p:scale>
        <p:origin x="1032" y="-46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2018/8/8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428552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2018/8/8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46710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2018/8/8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88579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2018/8/8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40440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2018/8/8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42276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240A9FB-E13A-4232-B7AA-C23696B2CEFE}" type="datetimeFigureOut">
              <a:rPr kumimoji="1" lang="ja-JP" altLang="en-US" smtClean="0"/>
              <a:t>2018/8/8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195603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4453467"/>
            <a:ext cx="2901255" cy="65503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4453467"/>
            <a:ext cx="2915543" cy="65503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240A9FB-E13A-4232-B7AA-C23696B2CEFE}" type="datetimeFigureOut">
              <a:rPr kumimoji="1" lang="ja-JP" altLang="en-US" smtClean="0"/>
              <a:t>2018/8/8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7048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240A9FB-E13A-4232-B7AA-C23696B2CEFE}" type="datetimeFigureOut">
              <a:rPr kumimoji="1" lang="ja-JP" altLang="en-US" smtClean="0"/>
              <a:t>2018/8/8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49215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0A9FB-E13A-4232-B7AA-C23696B2CEFE}" type="datetimeFigureOut">
              <a:rPr kumimoji="1" lang="ja-JP" altLang="en-US" smtClean="0"/>
              <a:t>2018/8/8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07143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240A9FB-E13A-4232-B7AA-C23696B2CEFE}" type="datetimeFigureOut">
              <a:rPr kumimoji="1" lang="ja-JP" altLang="en-US" smtClean="0"/>
              <a:t>2018/8/8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87542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240A9FB-E13A-4232-B7AA-C23696B2CEFE}" type="datetimeFigureOut">
              <a:rPr kumimoji="1" lang="ja-JP" altLang="en-US" smtClean="0"/>
              <a:t>2018/8/8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563061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E240A9FB-E13A-4232-B7AA-C23696B2CEFE}" type="datetimeFigureOut">
              <a:rPr kumimoji="1" lang="ja-JP" altLang="en-US" smtClean="0"/>
              <a:t>2018/8/8</a:t>
            </a:fld>
            <a:endParaRPr kumimoji="1" lang="ja-JP" alt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2975257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harp.co.jp/corporate/ir/library/financial/" TargetMode="Externa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14325" y="3274829"/>
            <a:ext cx="6090818" cy="7964671"/>
          </a:xfrm>
          <a:ln w="12700" cap="rnd">
            <a:solidFill>
              <a:schemeClr val="accent1"/>
            </a:solidFill>
          </a:ln>
        </p:spPr>
        <p:txBody>
          <a:bodyPr>
            <a:normAutofit fontScale="62500" lnSpcReduction="20000"/>
          </a:bodyPr>
          <a:lstStyle/>
          <a:p>
            <a:pPr marL="0" indent="0">
              <a:lnSpc>
                <a:spcPct val="100000"/>
              </a:lnSpc>
              <a:buNone/>
            </a:pPr>
            <a:r>
              <a:rPr lang="en-US" altLang="ja-JP" sz="2200" b="1" dirty="0" smtClean="0">
                <a:latin typeface="+mn-ea"/>
              </a:rPr>
              <a:t>2018</a:t>
            </a:r>
            <a:r>
              <a:rPr lang="ja-JP" altLang="en-US" sz="2200" b="1" dirty="0" smtClean="0">
                <a:latin typeface="+mn-ea"/>
              </a:rPr>
              <a:t>年度 第１四半期決算説明会を開催</a:t>
            </a:r>
            <a:endParaRPr lang="en-US" altLang="ja-JP" sz="2200" b="1" dirty="0" smtClean="0">
              <a:latin typeface="+mn-ea"/>
            </a:endParaRPr>
          </a:p>
          <a:p>
            <a:pPr marL="0" indent="0">
              <a:lnSpc>
                <a:spcPct val="120000"/>
              </a:lnSpc>
              <a:buNone/>
            </a:pPr>
            <a:r>
              <a:rPr lang="ja-JP" altLang="en-US" sz="1800" dirty="0" smtClean="0">
                <a:latin typeface="+mn-ea"/>
              </a:rPr>
              <a:t>　</a:t>
            </a:r>
            <a:r>
              <a:rPr lang="en-US" altLang="ja-JP" sz="1800" dirty="0" smtClean="0">
                <a:latin typeface="+mn-ea"/>
              </a:rPr>
              <a:t>7</a:t>
            </a:r>
            <a:r>
              <a:rPr lang="ja-JP" altLang="en-US" sz="1800" dirty="0" smtClean="0">
                <a:latin typeface="+mn-ea"/>
              </a:rPr>
              <a:t>月</a:t>
            </a:r>
            <a:r>
              <a:rPr lang="en-US" altLang="ja-JP" sz="1800" dirty="0" smtClean="0">
                <a:latin typeface="+mn-ea"/>
              </a:rPr>
              <a:t>31</a:t>
            </a:r>
            <a:r>
              <a:rPr lang="ja-JP" altLang="en-US" sz="1800" dirty="0" smtClean="0">
                <a:latin typeface="+mn-ea"/>
              </a:rPr>
              <a:t>日</a:t>
            </a:r>
            <a:r>
              <a:rPr lang="en-US" altLang="ja-JP" sz="1800" dirty="0" smtClean="0">
                <a:latin typeface="+mn-ea"/>
              </a:rPr>
              <a:t>(</a:t>
            </a:r>
            <a:r>
              <a:rPr lang="ja-JP" altLang="en-US" sz="1800" dirty="0" smtClean="0">
                <a:latin typeface="+mn-ea"/>
              </a:rPr>
              <a:t>火</a:t>
            </a:r>
            <a:r>
              <a:rPr lang="en-US" altLang="ja-JP" sz="1800" dirty="0" smtClean="0">
                <a:latin typeface="+mn-ea"/>
              </a:rPr>
              <a:t>)</a:t>
            </a:r>
            <a:r>
              <a:rPr lang="ja-JP" altLang="en-US" sz="1800" dirty="0" err="1" smtClean="0">
                <a:latin typeface="+mn-ea"/>
              </a:rPr>
              <a:t>、</a:t>
            </a:r>
            <a:r>
              <a:rPr lang="ja-JP" altLang="en-US" sz="1800" dirty="0" smtClean="0">
                <a:latin typeface="+mn-ea"/>
              </a:rPr>
              <a:t>東京ビルで</a:t>
            </a:r>
            <a:r>
              <a:rPr lang="en-US" altLang="ja-JP" sz="1800" dirty="0" smtClean="0">
                <a:latin typeface="+mn-ea"/>
              </a:rPr>
              <a:t>2018</a:t>
            </a:r>
            <a:r>
              <a:rPr lang="ja-JP" altLang="en-US" sz="1800" dirty="0" smtClean="0">
                <a:latin typeface="+mn-ea"/>
              </a:rPr>
              <a:t>年度 第１四半期の決算説明会</a:t>
            </a:r>
            <a:r>
              <a:rPr lang="ja-JP" altLang="en-US" sz="1800" dirty="0">
                <a:latin typeface="+mn-ea"/>
              </a:rPr>
              <a:t>を</a:t>
            </a:r>
            <a:r>
              <a:rPr lang="ja-JP" altLang="en-US" sz="1800" dirty="0" smtClean="0">
                <a:latin typeface="+mn-ea"/>
              </a:rPr>
              <a:t>開催しました（堺本社にも</a:t>
            </a:r>
            <a:r>
              <a:rPr lang="en-US" altLang="ja-JP" sz="1800" dirty="0" smtClean="0">
                <a:latin typeface="+mn-ea"/>
              </a:rPr>
              <a:t>TV</a:t>
            </a:r>
            <a:r>
              <a:rPr lang="ja-JP" altLang="en-US" sz="1800" dirty="0" smtClean="0">
                <a:latin typeface="+mn-ea"/>
              </a:rPr>
              <a:t>会議システムにて中継）。</a:t>
            </a:r>
            <a:endParaRPr lang="en-US" altLang="ja-JP" sz="1800" dirty="0" smtClean="0">
              <a:latin typeface="+mn-ea"/>
            </a:endParaRPr>
          </a:p>
          <a:p>
            <a:pPr marL="0" indent="0">
              <a:lnSpc>
                <a:spcPct val="120000"/>
              </a:lnSpc>
              <a:buNone/>
            </a:pPr>
            <a:endParaRPr lang="en-US" altLang="ja-JP" sz="1800" dirty="0" smtClean="0">
              <a:latin typeface="+mn-ea"/>
            </a:endParaRPr>
          </a:p>
          <a:p>
            <a:pPr marL="0" indent="0">
              <a:lnSpc>
                <a:spcPct val="120000"/>
              </a:lnSpc>
              <a:buNone/>
            </a:pPr>
            <a:endParaRPr lang="en-US" altLang="ja-JP" sz="1800" dirty="0">
              <a:latin typeface="+mn-ea"/>
            </a:endParaRPr>
          </a:p>
          <a:p>
            <a:pPr marL="0" indent="0">
              <a:lnSpc>
                <a:spcPct val="120000"/>
              </a:lnSpc>
              <a:buNone/>
            </a:pPr>
            <a:endParaRPr lang="en-US" altLang="ja-JP" sz="1800" dirty="0" smtClean="0">
              <a:latin typeface="+mn-ea"/>
            </a:endParaRPr>
          </a:p>
          <a:p>
            <a:pPr marL="0" indent="0">
              <a:lnSpc>
                <a:spcPct val="120000"/>
              </a:lnSpc>
              <a:buNone/>
            </a:pPr>
            <a:endParaRPr lang="en-US" altLang="ja-JP" sz="1800" dirty="0" smtClean="0">
              <a:latin typeface="+mn-ea"/>
            </a:endParaRPr>
          </a:p>
          <a:p>
            <a:pPr marL="0" indent="0">
              <a:lnSpc>
                <a:spcPct val="120000"/>
              </a:lnSpc>
              <a:buNone/>
            </a:pPr>
            <a:endParaRPr lang="en-US" altLang="ja-JP" sz="1800" dirty="0">
              <a:latin typeface="+mn-ea"/>
            </a:endParaRPr>
          </a:p>
          <a:p>
            <a:pPr marL="0" indent="0">
              <a:lnSpc>
                <a:spcPct val="120000"/>
              </a:lnSpc>
              <a:buNone/>
            </a:pPr>
            <a:endParaRPr lang="en-US" altLang="ja-JP" sz="1800" dirty="0" smtClean="0">
              <a:latin typeface="+mn-ea"/>
            </a:endParaRPr>
          </a:p>
          <a:p>
            <a:pPr marL="0" indent="0">
              <a:lnSpc>
                <a:spcPct val="120000"/>
              </a:lnSpc>
              <a:buNone/>
            </a:pPr>
            <a:endParaRPr lang="en-US" altLang="ja-JP" sz="1800" dirty="0">
              <a:latin typeface="+mn-ea"/>
            </a:endParaRPr>
          </a:p>
          <a:p>
            <a:pPr marL="0" indent="0">
              <a:lnSpc>
                <a:spcPct val="120000"/>
              </a:lnSpc>
              <a:buNone/>
            </a:pPr>
            <a:endParaRPr lang="en-US" altLang="ja-JP" sz="1800" dirty="0" smtClean="0">
              <a:latin typeface="+mn-ea"/>
            </a:endParaRPr>
          </a:p>
          <a:p>
            <a:pPr marL="0" indent="0">
              <a:lnSpc>
                <a:spcPct val="120000"/>
              </a:lnSpc>
              <a:buNone/>
            </a:pPr>
            <a:endParaRPr lang="en-US" altLang="ja-JP" sz="1800" dirty="0" smtClean="0">
              <a:latin typeface="+mn-ea"/>
            </a:endParaRPr>
          </a:p>
          <a:p>
            <a:pPr marL="0" indent="0" algn="ctr">
              <a:lnSpc>
                <a:spcPct val="120000"/>
              </a:lnSpc>
              <a:buNone/>
            </a:pPr>
            <a:r>
              <a:rPr lang="ja-JP" altLang="en-US" sz="1600" dirty="0" smtClean="0">
                <a:latin typeface="+mn-ea"/>
              </a:rPr>
              <a:t>マスコミ</a:t>
            </a:r>
            <a:r>
              <a:rPr lang="ja-JP" altLang="en-US" sz="1600" dirty="0" smtClean="0">
                <a:latin typeface="+mn-ea"/>
              </a:rPr>
              <a:t>関係者に説明をする副社長の野村さん</a:t>
            </a:r>
            <a:endParaRPr lang="en-US" altLang="ja-JP" sz="1600" dirty="0" smtClean="0">
              <a:latin typeface="+mn-ea"/>
            </a:endParaRPr>
          </a:p>
          <a:p>
            <a:pPr marL="0" indent="0">
              <a:lnSpc>
                <a:spcPct val="120000"/>
              </a:lnSpc>
              <a:buNone/>
            </a:pPr>
            <a:r>
              <a:rPr lang="ja-JP" altLang="en-US" sz="1800" dirty="0" smtClean="0">
                <a:latin typeface="+mn-ea"/>
              </a:rPr>
              <a:t>売上高は、</a:t>
            </a:r>
            <a:r>
              <a:rPr lang="en-US" altLang="ja-JP" sz="1800" dirty="0" smtClean="0">
                <a:latin typeface="+mn-ea"/>
              </a:rPr>
              <a:t>2016</a:t>
            </a:r>
            <a:r>
              <a:rPr lang="ja-JP" altLang="en-US" sz="1800" dirty="0" smtClean="0">
                <a:latin typeface="+mn-ea"/>
              </a:rPr>
              <a:t>年度の第</a:t>
            </a:r>
            <a:r>
              <a:rPr lang="en-US" altLang="ja-JP" sz="1800" dirty="0" smtClean="0">
                <a:latin typeface="+mn-ea"/>
              </a:rPr>
              <a:t>4</a:t>
            </a:r>
            <a:r>
              <a:rPr lang="ja-JP" altLang="en-US" sz="1800" dirty="0" smtClean="0">
                <a:latin typeface="+mn-ea"/>
              </a:rPr>
              <a:t>四半期以降、</a:t>
            </a:r>
            <a:r>
              <a:rPr lang="en-US" altLang="ja-JP" sz="1800" dirty="0" smtClean="0">
                <a:latin typeface="+mn-ea"/>
              </a:rPr>
              <a:t>6</a:t>
            </a:r>
            <a:r>
              <a:rPr lang="ja-JP" altLang="en-US" sz="1800" dirty="0" smtClean="0">
                <a:latin typeface="+mn-ea"/>
              </a:rPr>
              <a:t>四半期連続で前年同期を上回りました。また、利益も大幅に伸長し、営業利益は前年同期の</a:t>
            </a:r>
            <a:r>
              <a:rPr lang="en-US" altLang="ja-JP" sz="1800" dirty="0" smtClean="0">
                <a:latin typeface="+mn-ea"/>
              </a:rPr>
              <a:t>1.5</a:t>
            </a:r>
            <a:r>
              <a:rPr lang="ja-JP" altLang="en-US" sz="1800" dirty="0" smtClean="0">
                <a:latin typeface="+mn-ea"/>
              </a:rPr>
              <a:t>倍に迫る大幅な増益となりました。自己資本比率は、</a:t>
            </a:r>
            <a:r>
              <a:rPr lang="en-US" altLang="ja-JP" sz="1800" dirty="0" smtClean="0">
                <a:latin typeface="+mn-ea"/>
              </a:rPr>
              <a:t>2011</a:t>
            </a:r>
            <a:r>
              <a:rPr lang="ja-JP" altLang="en-US" sz="1800" dirty="0" smtClean="0">
                <a:latin typeface="+mn-ea"/>
              </a:rPr>
              <a:t>年度末以来、</a:t>
            </a:r>
            <a:r>
              <a:rPr lang="en-US" altLang="ja-JP" sz="1800" dirty="0" smtClean="0">
                <a:latin typeface="+mn-ea"/>
              </a:rPr>
              <a:t>6</a:t>
            </a:r>
            <a:r>
              <a:rPr lang="ja-JP" altLang="en-US" sz="1800" dirty="0" smtClean="0">
                <a:latin typeface="+mn-ea"/>
              </a:rPr>
              <a:t>年</a:t>
            </a:r>
            <a:r>
              <a:rPr lang="en-US" altLang="ja-JP" sz="1800" dirty="0" smtClean="0">
                <a:latin typeface="+mn-ea"/>
              </a:rPr>
              <a:t>3</a:t>
            </a:r>
            <a:r>
              <a:rPr lang="ja-JP" altLang="en-US" sz="1800" dirty="0" smtClean="0">
                <a:latin typeface="+mn-ea"/>
              </a:rPr>
              <a:t>ヶ月ぶりに</a:t>
            </a:r>
            <a:r>
              <a:rPr lang="en-US" altLang="ja-JP" sz="1800" dirty="0" smtClean="0">
                <a:latin typeface="+mn-ea"/>
              </a:rPr>
              <a:t>20</a:t>
            </a:r>
            <a:r>
              <a:rPr lang="ja-JP" altLang="en-US" sz="1800" dirty="0" smtClean="0">
                <a:latin typeface="+mn-ea"/>
              </a:rPr>
              <a:t>％を上回りました。</a:t>
            </a:r>
            <a:endParaRPr lang="en-US" altLang="ja-JP" sz="1800" dirty="0">
              <a:latin typeface="+mn-ea"/>
            </a:endParaRPr>
          </a:p>
          <a:p>
            <a:pPr marL="0" indent="0">
              <a:lnSpc>
                <a:spcPct val="120000"/>
              </a:lnSpc>
              <a:buNone/>
            </a:pPr>
            <a:r>
              <a:rPr lang="ja-JP" altLang="en-US" sz="1800" dirty="0" smtClean="0">
                <a:latin typeface="+mn-ea"/>
              </a:rPr>
              <a:t>今後も、これまでの流れを止めることなく事業拡大を進めるとともに、中期経営計画達成に向け、収益力の強化と財務体質の改善を図り、株主をはじめとする、ステークホルダーの皆様の利益の最大化に取り組んでまいります。</a:t>
            </a:r>
            <a:endParaRPr lang="en-US" altLang="ja-JP" sz="1800" dirty="0" smtClean="0">
              <a:latin typeface="+mn-ea"/>
            </a:endParaRPr>
          </a:p>
          <a:p>
            <a:pPr marL="0" indent="0">
              <a:lnSpc>
                <a:spcPct val="120000"/>
              </a:lnSpc>
              <a:buNone/>
            </a:pPr>
            <a:endParaRPr lang="en-US" altLang="ja-JP" sz="1800" dirty="0" smtClean="0">
              <a:latin typeface="+mn-ea"/>
            </a:endParaRPr>
          </a:p>
          <a:p>
            <a:pPr marL="0" indent="0">
              <a:lnSpc>
                <a:spcPct val="100000"/>
              </a:lnSpc>
              <a:buNone/>
            </a:pPr>
            <a:endParaRPr lang="en-US" altLang="ja-JP" sz="1800" dirty="0">
              <a:latin typeface="+mn-ea"/>
            </a:endParaRPr>
          </a:p>
          <a:p>
            <a:pPr>
              <a:lnSpc>
                <a:spcPct val="100000"/>
              </a:lnSpc>
            </a:pPr>
            <a:endParaRPr lang="en-US" altLang="ja-JP" sz="1800" dirty="0" smtClean="0">
              <a:latin typeface="+mn-ea"/>
            </a:endParaRPr>
          </a:p>
          <a:p>
            <a:pPr>
              <a:lnSpc>
                <a:spcPct val="100000"/>
              </a:lnSpc>
            </a:pPr>
            <a:endParaRPr lang="en-US" altLang="ja-JP" sz="1800" dirty="0">
              <a:latin typeface="+mn-ea"/>
            </a:endParaRPr>
          </a:p>
          <a:p>
            <a:pPr>
              <a:lnSpc>
                <a:spcPct val="100000"/>
              </a:lnSpc>
            </a:pPr>
            <a:endParaRPr lang="en-US" altLang="ja-JP" sz="1800" dirty="0" smtClean="0">
              <a:latin typeface="+mn-ea"/>
            </a:endParaRPr>
          </a:p>
          <a:p>
            <a:pPr>
              <a:lnSpc>
                <a:spcPct val="100000"/>
              </a:lnSpc>
            </a:pPr>
            <a:endParaRPr lang="en-US" altLang="ja-JP" sz="1800" dirty="0">
              <a:latin typeface="+mn-ea"/>
            </a:endParaRPr>
          </a:p>
          <a:p>
            <a:pPr marL="0" indent="0">
              <a:lnSpc>
                <a:spcPct val="100000"/>
              </a:lnSpc>
              <a:buNone/>
            </a:pPr>
            <a:r>
              <a:rPr lang="ja-JP" altLang="en-US" sz="1800" dirty="0" smtClean="0">
                <a:latin typeface="+mn-ea"/>
              </a:rPr>
              <a:t>　　　　　　　　　　　　　　　　　　　　　　　　　　　　</a:t>
            </a:r>
            <a:endParaRPr lang="en-US" altLang="ja-JP" sz="1800" dirty="0" smtClean="0">
              <a:latin typeface="+mn-ea"/>
            </a:endParaRPr>
          </a:p>
          <a:p>
            <a:pPr marL="0" indent="0">
              <a:lnSpc>
                <a:spcPct val="100000"/>
              </a:lnSpc>
              <a:buNone/>
            </a:pPr>
            <a:endParaRPr lang="en-US" altLang="ja-JP" sz="1800" dirty="0" smtClean="0">
              <a:latin typeface="+mn-ea"/>
            </a:endParaRPr>
          </a:p>
          <a:p>
            <a:pPr marL="0" indent="0">
              <a:lnSpc>
                <a:spcPct val="100000"/>
              </a:lnSpc>
              <a:buNone/>
            </a:pPr>
            <a:r>
              <a:rPr lang="ja-JP" altLang="en-US" sz="1800" dirty="0" smtClean="0">
                <a:latin typeface="+mn-ea"/>
              </a:rPr>
              <a:t>決算</a:t>
            </a:r>
            <a:r>
              <a:rPr lang="ja-JP" altLang="en-US" sz="1800" dirty="0" smtClean="0">
                <a:latin typeface="+mn-ea"/>
              </a:rPr>
              <a:t>説明会としては珍しく、会場内に</a:t>
            </a:r>
            <a:r>
              <a:rPr lang="en-US" altLang="ja-JP" sz="1800" dirty="0" smtClean="0">
                <a:latin typeface="+mn-ea"/>
              </a:rPr>
              <a:t>8K</a:t>
            </a:r>
            <a:r>
              <a:rPr lang="ja-JP" altLang="en-US" sz="1800" dirty="0" smtClean="0">
                <a:latin typeface="+mn-ea"/>
              </a:rPr>
              <a:t>や</a:t>
            </a:r>
            <a:r>
              <a:rPr lang="en-US" altLang="ja-JP" sz="1800" dirty="0" err="1" smtClean="0">
                <a:latin typeface="+mn-ea"/>
              </a:rPr>
              <a:t>AIoT</a:t>
            </a:r>
            <a:r>
              <a:rPr lang="ja-JP" altLang="en-US" sz="1800" dirty="0" smtClean="0">
                <a:latin typeface="+mn-ea"/>
              </a:rPr>
              <a:t>関連の商品を展示。説明会の前後の時間を利用して、「</a:t>
            </a:r>
            <a:r>
              <a:rPr lang="en-US" altLang="ja-JP" sz="1800" dirty="0" smtClean="0">
                <a:latin typeface="+mn-ea"/>
              </a:rPr>
              <a:t>8K</a:t>
            </a:r>
            <a:r>
              <a:rPr lang="ja-JP" altLang="en-US" sz="1800" dirty="0" smtClean="0">
                <a:latin typeface="+mn-ea"/>
              </a:rPr>
              <a:t>と</a:t>
            </a:r>
            <a:r>
              <a:rPr lang="en-US" altLang="ja-JP" sz="1800" dirty="0" err="1" smtClean="0">
                <a:latin typeface="+mn-ea"/>
              </a:rPr>
              <a:t>AIoT</a:t>
            </a:r>
            <a:r>
              <a:rPr lang="ja-JP" altLang="en-US" sz="1800" dirty="0" smtClean="0">
                <a:latin typeface="+mn-ea"/>
              </a:rPr>
              <a:t>で世界を</a:t>
            </a:r>
            <a:r>
              <a:rPr lang="ja-JP" altLang="en-US" sz="1800" dirty="0" smtClean="0">
                <a:latin typeface="+mn-ea"/>
              </a:rPr>
              <a:t>変える」という事業ビジョンに沿った当社の取り組みを担当役員等から説明しました。</a:t>
            </a:r>
            <a:endParaRPr lang="en-US" altLang="ja-JP" sz="1800" dirty="0" smtClean="0">
              <a:latin typeface="+mn-ea"/>
            </a:endParaRPr>
          </a:p>
          <a:p>
            <a:pPr marL="0" indent="0">
              <a:lnSpc>
                <a:spcPct val="100000"/>
              </a:lnSpc>
              <a:buNone/>
            </a:pPr>
            <a:r>
              <a:rPr lang="ja-JP" altLang="en-US" sz="1800" dirty="0" smtClean="0">
                <a:latin typeface="+mn-ea"/>
              </a:rPr>
              <a:t>決算の詳しい内容はこちらへ</a:t>
            </a:r>
            <a:endParaRPr lang="en-US" altLang="ja-JP" sz="1800" dirty="0" smtClean="0">
              <a:latin typeface="+mn-ea"/>
            </a:endParaRPr>
          </a:p>
          <a:p>
            <a:pPr marL="0" indent="0">
              <a:lnSpc>
                <a:spcPct val="100000"/>
              </a:lnSpc>
              <a:buNone/>
            </a:pPr>
            <a:r>
              <a:rPr lang="ja-JP" altLang="en-US" sz="1800" dirty="0" smtClean="0">
                <a:latin typeface="+mn-ea"/>
              </a:rPr>
              <a:t>（</a:t>
            </a:r>
            <a:r>
              <a:rPr lang="en-US" altLang="ja-JP" sz="1800" dirty="0" smtClean="0">
                <a:latin typeface="+mn-ea"/>
                <a:hlinkClick r:id="rId2"/>
              </a:rPr>
              <a:t>http</a:t>
            </a:r>
            <a:r>
              <a:rPr lang="en-US" altLang="ja-JP" sz="1800" dirty="0">
                <a:latin typeface="+mn-ea"/>
                <a:hlinkClick r:id="rId2"/>
              </a:rPr>
              <a:t>://www.sharp.co.jp/corporate/ir/library/financial</a:t>
            </a:r>
            <a:r>
              <a:rPr lang="en-US" altLang="ja-JP" sz="1800" dirty="0" smtClean="0">
                <a:latin typeface="+mn-ea"/>
                <a:hlinkClick r:id="rId2"/>
              </a:rPr>
              <a:t>/</a:t>
            </a:r>
            <a:r>
              <a:rPr lang="ja-JP" altLang="en-US" sz="1800" dirty="0" smtClean="0">
                <a:latin typeface="+mn-ea"/>
              </a:rPr>
              <a:t>）</a:t>
            </a:r>
            <a:endParaRPr lang="en-US" altLang="ja-JP" sz="1800" dirty="0" smtClean="0">
              <a:latin typeface="+mn-ea"/>
            </a:endParaRPr>
          </a:p>
          <a:p>
            <a:pPr marL="0" indent="0">
              <a:lnSpc>
                <a:spcPct val="100000"/>
              </a:lnSpc>
              <a:buNone/>
            </a:pPr>
            <a:r>
              <a:rPr lang="en-US" altLang="ja-JP" sz="1800" dirty="0" smtClean="0">
                <a:latin typeface="+mn-ea"/>
              </a:rPr>
              <a:t>※ </a:t>
            </a:r>
            <a:r>
              <a:rPr lang="ja-JP" altLang="en-US" sz="1800" dirty="0" smtClean="0">
                <a:latin typeface="+mn-ea"/>
              </a:rPr>
              <a:t>決算短信、プレゼンテーション資料がご覧いただけます</a:t>
            </a:r>
            <a:endParaRPr lang="en-US" altLang="ja-JP" sz="1800" dirty="0">
              <a:latin typeface="+mn-ea"/>
            </a:endParaRPr>
          </a:p>
          <a:p>
            <a:pPr marL="0" indent="0">
              <a:lnSpc>
                <a:spcPct val="120000"/>
              </a:lnSpc>
              <a:buNone/>
            </a:pPr>
            <a:endParaRPr lang="en-US" altLang="ja-JP" sz="1100" dirty="0" smtClean="0">
              <a:latin typeface="+mn-ea"/>
            </a:endParaRPr>
          </a:p>
          <a:p>
            <a:pPr marL="0" indent="0">
              <a:lnSpc>
                <a:spcPct val="120000"/>
              </a:lnSpc>
              <a:buNone/>
            </a:pPr>
            <a:endParaRPr lang="en-US" altLang="ja-JP" sz="1100" dirty="0">
              <a:latin typeface="+mn-ea"/>
            </a:endParaRPr>
          </a:p>
          <a:p>
            <a:pPr marL="0" indent="0">
              <a:lnSpc>
                <a:spcPct val="120000"/>
              </a:lnSpc>
              <a:buNone/>
            </a:pPr>
            <a:endParaRPr lang="en-US" altLang="ja-JP" sz="1100" dirty="0" smtClean="0">
              <a:latin typeface="+mn-ea"/>
            </a:endParaRPr>
          </a:p>
          <a:p>
            <a:pPr marL="0" indent="0">
              <a:lnSpc>
                <a:spcPct val="120000"/>
              </a:lnSpc>
              <a:buNone/>
            </a:pPr>
            <a:endParaRPr lang="en-US" altLang="ja-JP" sz="1600" dirty="0" smtClean="0">
              <a:latin typeface="+mn-ea"/>
            </a:endParaRPr>
          </a:p>
          <a:p>
            <a:pPr marL="0" indent="0">
              <a:lnSpc>
                <a:spcPct val="120000"/>
              </a:lnSpc>
              <a:buNone/>
            </a:pPr>
            <a:r>
              <a:rPr lang="ja-JP" altLang="en-US" sz="1600" dirty="0">
                <a:latin typeface="+mn-ea"/>
              </a:rPr>
              <a:t>　　</a:t>
            </a:r>
            <a:endParaRPr lang="en-US" altLang="ja-JP" sz="1600" dirty="0" smtClean="0">
              <a:latin typeface="+mn-ea"/>
            </a:endParaRPr>
          </a:p>
          <a:p>
            <a:pPr marL="0" indent="0">
              <a:buNone/>
            </a:pPr>
            <a:endParaRPr lang="en-US" altLang="ja-JP" sz="1300" dirty="0" smtClean="0">
              <a:latin typeface="+mn-ea"/>
            </a:endParaRPr>
          </a:p>
          <a:p>
            <a:pPr marL="0" indent="0" algn="ctr">
              <a:buNone/>
            </a:pPr>
            <a:endParaRPr lang="en-US" altLang="ja-JP" sz="1000" dirty="0" smtClean="0">
              <a:latin typeface="+mn-ea"/>
            </a:endParaRPr>
          </a:p>
          <a:p>
            <a:pPr marL="0" indent="0">
              <a:buNone/>
            </a:pPr>
            <a:endParaRPr lang="en-US" altLang="ja-JP" sz="3400" dirty="0">
              <a:latin typeface="+mn-ea"/>
            </a:endParaRPr>
          </a:p>
          <a:p>
            <a:pPr marL="0" indent="0">
              <a:buNone/>
            </a:pPr>
            <a:endParaRPr lang="en-US" altLang="ja-JP" sz="3400" dirty="0" smtClean="0">
              <a:latin typeface="+mn-ea"/>
            </a:endParaRPr>
          </a:p>
          <a:p>
            <a:pPr marL="0" indent="0">
              <a:buNone/>
            </a:pPr>
            <a:endParaRPr lang="en-US" altLang="ja-JP" sz="3400" dirty="0">
              <a:latin typeface="+mn-ea"/>
            </a:endParaRPr>
          </a:p>
          <a:p>
            <a:pPr marL="0" indent="0">
              <a:buNone/>
            </a:pPr>
            <a:endParaRPr lang="en-US" altLang="ja-JP" sz="3400" dirty="0" smtClean="0">
              <a:latin typeface="+mn-ea"/>
            </a:endParaRPr>
          </a:p>
          <a:p>
            <a:pPr marL="0" indent="0">
              <a:buNone/>
            </a:pPr>
            <a:endParaRPr lang="en-US" altLang="ja-JP" sz="3400" dirty="0">
              <a:latin typeface="+mn-ea"/>
            </a:endParaRPr>
          </a:p>
          <a:p>
            <a:pPr marL="0" indent="0">
              <a:buNone/>
            </a:pPr>
            <a:endParaRPr lang="en-US" altLang="ja-JP" sz="3400" dirty="0" smtClean="0">
              <a:latin typeface="+mn-ea"/>
            </a:endParaRPr>
          </a:p>
          <a:p>
            <a:pPr marL="0" indent="0">
              <a:buNone/>
            </a:pPr>
            <a:endParaRPr lang="en-US" altLang="ja-JP" sz="3400" dirty="0">
              <a:latin typeface="+mn-ea"/>
            </a:endParaRPr>
          </a:p>
          <a:p>
            <a:pPr marL="0" indent="0">
              <a:buNone/>
            </a:pPr>
            <a:endParaRPr lang="en-US" altLang="ja-JP" sz="3400" dirty="0" smtClean="0">
              <a:latin typeface="+mn-ea"/>
            </a:endParaRPr>
          </a:p>
          <a:p>
            <a:pPr marL="0" indent="0">
              <a:buNone/>
            </a:pPr>
            <a:endParaRPr lang="en-US" altLang="ja-JP" sz="3400" dirty="0">
              <a:latin typeface="+mn-ea"/>
            </a:endParaRPr>
          </a:p>
          <a:p>
            <a:pPr marL="0" indent="0">
              <a:buNone/>
            </a:pPr>
            <a:endParaRPr lang="en-US" altLang="ja-JP" sz="3400" dirty="0" smtClean="0">
              <a:latin typeface="+mn-ea"/>
            </a:endParaRPr>
          </a:p>
          <a:p>
            <a:pPr marL="0" indent="0">
              <a:buNone/>
            </a:pPr>
            <a:endParaRPr lang="en-US" altLang="ja-JP" sz="1100" dirty="0"/>
          </a:p>
          <a:p>
            <a:pPr marL="0" indent="0">
              <a:buNone/>
            </a:pPr>
            <a:endParaRPr lang="en-US" altLang="ja-JP" sz="1100" dirty="0" smtClean="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a:p>
          <a:p>
            <a:pPr marL="0" indent="0">
              <a:buNone/>
            </a:pPr>
            <a:endParaRPr lang="en-US" altLang="ja-JP" sz="1100" dirty="0" smtClean="0"/>
          </a:p>
          <a:p>
            <a:pPr marL="0" indent="0">
              <a:buNone/>
            </a:pPr>
            <a:endParaRPr lang="en-US" altLang="ja-JP" sz="1100" dirty="0"/>
          </a:p>
          <a:p>
            <a:pPr marL="0" indent="0">
              <a:buNone/>
            </a:pPr>
            <a:endParaRPr lang="en-US" altLang="ja-JP" sz="1100" dirty="0" smtClean="0"/>
          </a:p>
          <a:p>
            <a:pPr marL="0" indent="0">
              <a:buNone/>
            </a:pPr>
            <a:endParaRPr lang="en-US" altLang="ja-JP" sz="1100" dirty="0" smtClean="0"/>
          </a:p>
          <a:p>
            <a:pPr marL="0" indent="0">
              <a:buNone/>
            </a:pPr>
            <a:endParaRPr lang="en-US" altLang="ja-JP" sz="1100" dirty="0"/>
          </a:p>
          <a:p>
            <a:pPr marL="0" indent="0">
              <a:buNone/>
            </a:pPr>
            <a:endParaRPr lang="en-US" altLang="ja-JP" sz="3400" dirty="0" smtClean="0">
              <a:latin typeface="+mn-ea"/>
            </a:endParaRPr>
          </a:p>
          <a:p>
            <a:pPr marL="0" indent="0">
              <a:lnSpc>
                <a:spcPct val="110000"/>
              </a:lnSpc>
              <a:buNone/>
            </a:pPr>
            <a:endParaRPr lang="en-US" altLang="ja-JP" sz="2800" dirty="0" smtClean="0">
              <a:latin typeface="+mn-ea"/>
            </a:endParaRPr>
          </a:p>
          <a:p>
            <a:pPr marL="0" indent="0">
              <a:lnSpc>
                <a:spcPct val="110000"/>
              </a:lnSpc>
              <a:buNone/>
            </a:pPr>
            <a:endParaRPr lang="en-US" altLang="ja-JP" sz="2800" dirty="0" smtClean="0">
              <a:latin typeface="+mn-ea"/>
            </a:endParaRPr>
          </a:p>
          <a:p>
            <a:pPr marL="0" indent="0">
              <a:buNone/>
            </a:pPr>
            <a:endParaRPr lang="ja-JP" altLang="en-US" sz="1800" dirty="0">
              <a:latin typeface="+mn-ea"/>
            </a:endParaRPr>
          </a:p>
          <a:p>
            <a:pPr marL="0" indent="0">
              <a:buNone/>
            </a:pPr>
            <a:endParaRPr kumimoji="1" lang="ja-JP" altLang="en-US"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975" y="4046481"/>
            <a:ext cx="3796875" cy="2316094"/>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25" y="1004622"/>
            <a:ext cx="6090818" cy="2154070"/>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1" y="7915230"/>
            <a:ext cx="2365376" cy="1774032"/>
          </a:xfrm>
          <a:prstGeom prst="rect">
            <a:avLst/>
          </a:prstGeom>
        </p:spPr>
      </p:pic>
      <p:pic>
        <p:nvPicPr>
          <p:cNvPr id="7" name="図 6"/>
          <p:cNvPicPr>
            <a:picLocks noChangeAspect="1"/>
          </p:cNvPicPr>
          <p:nvPr/>
        </p:nvPicPr>
        <p:blipFill>
          <a:blip r:embed="rId6"/>
          <a:stretch>
            <a:fillRect/>
          </a:stretch>
        </p:blipFill>
        <p:spPr>
          <a:xfrm>
            <a:off x="804577" y="7915230"/>
            <a:ext cx="2490464" cy="1771615"/>
          </a:xfrm>
          <a:prstGeom prst="rect">
            <a:avLst/>
          </a:prstGeom>
        </p:spPr>
      </p:pic>
    </p:spTree>
    <p:extLst>
      <p:ext uri="{BB962C8B-B14F-4D97-AF65-F5344CB8AC3E}">
        <p14:creationId xmlns:p14="http://schemas.microsoft.com/office/powerpoint/2010/main" val="2876025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9593" y="987154"/>
            <a:ext cx="6195788" cy="9966596"/>
          </a:xfrm>
          <a:ln w="12700" cap="rnd">
            <a:solidFill>
              <a:schemeClr val="accent1"/>
            </a:solidFill>
          </a:ln>
        </p:spPr>
        <p:txBody>
          <a:bodyPr anchor="t">
            <a:normAutofit fontScale="90000"/>
          </a:bodyPr>
          <a:lstStyle/>
          <a:p>
            <a:pPr>
              <a:lnSpc>
                <a:spcPct val="100000"/>
              </a:lnSpc>
            </a:pPr>
            <a:r>
              <a:rPr lang="ja-JP" altLang="en-US" sz="1600" b="1" dirty="0" smtClean="0">
                <a:latin typeface="+mj-ea"/>
              </a:rPr>
              <a:t>社長メッセージ</a:t>
            </a:r>
            <a:r>
              <a:rPr lang="en-US" altLang="ja-JP" sz="1600" b="1" dirty="0" smtClean="0">
                <a:latin typeface="+mj-ea"/>
              </a:rPr>
              <a:t/>
            </a:r>
            <a:br>
              <a:rPr lang="en-US" altLang="ja-JP" sz="1600" b="1" dirty="0" smtClean="0">
                <a:latin typeface="+mj-ea"/>
              </a:rPr>
            </a:br>
            <a:r>
              <a:rPr lang="ja-JP" altLang="en-US" sz="1600" b="1" dirty="0">
                <a:latin typeface="+mj-ea"/>
              </a:rPr>
              <a:t>“</a:t>
            </a:r>
            <a:r>
              <a:rPr lang="en-US" altLang="ja-JP" sz="1600" b="1" dirty="0" smtClean="0">
                <a:latin typeface="+mj-ea"/>
              </a:rPr>
              <a:t>Ambition</a:t>
            </a:r>
            <a:r>
              <a:rPr lang="ja-JP" altLang="en-US" sz="1600" b="1" dirty="0" smtClean="0">
                <a:latin typeface="+mj-ea"/>
              </a:rPr>
              <a:t>（</a:t>
            </a:r>
            <a:r>
              <a:rPr lang="ja-JP" altLang="en-US" sz="1600" b="1" dirty="0">
                <a:latin typeface="+mj-ea"/>
              </a:rPr>
              <a:t>野心）”を持 </a:t>
            </a:r>
            <a:r>
              <a:rPr lang="ja-JP" altLang="en-US" sz="1600" b="1" dirty="0" smtClean="0">
                <a:latin typeface="+mj-ea"/>
              </a:rPr>
              <a:t>って </a:t>
            </a:r>
            <a:r>
              <a:rPr lang="ja-JP" altLang="en-US" sz="1600" b="1" dirty="0">
                <a:latin typeface="+mj-ea"/>
              </a:rPr>
              <a:t>、さらなる成長に挑戦しよう </a:t>
            </a:r>
            <a:r>
              <a:rPr lang="en-US" altLang="ja-JP" sz="1600" b="1" dirty="0" smtClean="0">
                <a:latin typeface="+mj-ea"/>
              </a:rPr>
              <a:t/>
            </a:r>
            <a:br>
              <a:rPr lang="en-US" altLang="ja-JP" sz="1600" b="1" dirty="0" smtClean="0">
                <a:latin typeface="+mj-ea"/>
              </a:rPr>
            </a:br>
            <a:r>
              <a:rPr lang="ja-JP" altLang="en-US" sz="1200" dirty="0" smtClean="0">
                <a:latin typeface="+mn-ea"/>
                <a:ea typeface="+mn-ea"/>
              </a:rPr>
              <a:t>　</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　戴社長から社員に向けて、ほぼ月に一度のペースでメッセージが発信されています。</a:t>
            </a:r>
            <a:r>
              <a:rPr lang="en-US" altLang="ja-JP" sz="1200" dirty="0" smtClean="0">
                <a:latin typeface="+mn-ea"/>
                <a:ea typeface="+mn-ea"/>
              </a:rPr>
              <a:t>8</a:t>
            </a:r>
            <a:r>
              <a:rPr lang="ja-JP" altLang="en-US" sz="1200" dirty="0" smtClean="0">
                <a:latin typeface="+mn-ea"/>
                <a:ea typeface="+mn-ea"/>
              </a:rPr>
              <a:t>月</a:t>
            </a:r>
            <a:r>
              <a:rPr lang="en-US" altLang="ja-JP" sz="1200" dirty="0" smtClean="0">
                <a:latin typeface="+mn-ea"/>
                <a:ea typeface="+mn-ea"/>
              </a:rPr>
              <a:t>3</a:t>
            </a:r>
            <a:r>
              <a:rPr lang="ja-JP" altLang="en-US" sz="1200" dirty="0" smtClean="0">
                <a:latin typeface="+mn-ea"/>
                <a:ea typeface="+mn-ea"/>
              </a:rPr>
              <a:t>日（金）に発信されたメッセージの内容を一部ご紹介します。</a:t>
            </a:r>
            <a:r>
              <a:rPr lang="en-US" altLang="ja-JP" sz="1200" dirty="0" smtClean="0">
                <a:latin typeface="+mn-ea"/>
                <a:ea typeface="+mn-ea"/>
              </a:rPr>
              <a:t/>
            </a:r>
            <a:br>
              <a:rPr lang="en-US" altLang="ja-JP" sz="1200" dirty="0" smtClean="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当社は「量から質へ」をキーワードに、高付加価値モデルやローカルフィットモデルの比率を高める「製品の質の向上」、さらには</a:t>
            </a:r>
            <a:r>
              <a:rPr lang="en-US" altLang="ja-JP" sz="1200" dirty="0" smtClean="0">
                <a:latin typeface="+mn-ea"/>
                <a:ea typeface="+mn-ea"/>
              </a:rPr>
              <a:t>8K</a:t>
            </a:r>
            <a:r>
              <a:rPr lang="ja-JP" altLang="en-US" sz="1200" dirty="0" smtClean="0">
                <a:latin typeface="+mn-ea"/>
                <a:ea typeface="+mn-ea"/>
              </a:rPr>
              <a:t>や</a:t>
            </a:r>
            <a:r>
              <a:rPr lang="en-US" altLang="ja-JP" sz="1200" dirty="0" err="1" smtClean="0">
                <a:latin typeface="+mn-ea"/>
                <a:ea typeface="+mn-ea"/>
              </a:rPr>
              <a:t>AIoT</a:t>
            </a:r>
            <a:r>
              <a:rPr lang="ja-JP" altLang="en-US" sz="1200" dirty="0" smtClean="0">
                <a:latin typeface="+mn-ea"/>
                <a:ea typeface="+mn-ea"/>
              </a:rPr>
              <a:t>を活用して創意あふれる革新的な商品やサービスを生み出しイノベーションを実現する「事業の質の向上」へと軸足を移し、さらなる成長を目指しています。</a:t>
            </a: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u="sng" dirty="0" smtClean="0">
                <a:latin typeface="+mn-ea"/>
                <a:ea typeface="+mn-ea"/>
              </a:rPr>
              <a:t>1,PDCA</a:t>
            </a:r>
            <a:r>
              <a:rPr lang="ja-JP" altLang="en-US" sz="1200" u="sng" dirty="0" smtClean="0">
                <a:latin typeface="+mn-ea"/>
                <a:ea typeface="+mn-ea"/>
              </a:rPr>
              <a:t>の実践</a:t>
            </a:r>
            <a:r>
              <a:rPr lang="en-US" altLang="ja-JP" sz="1200" dirty="0" smtClean="0">
                <a:latin typeface="+mn-ea"/>
                <a:ea typeface="+mn-ea"/>
              </a:rPr>
              <a:t/>
            </a:r>
            <a:br>
              <a:rPr lang="en-US" altLang="ja-JP" sz="1200" dirty="0" smtClean="0">
                <a:latin typeface="+mn-ea"/>
                <a:ea typeface="+mn-ea"/>
              </a:rPr>
            </a:br>
            <a:r>
              <a:rPr lang="ja-JP" altLang="en-US" sz="1200" dirty="0">
                <a:latin typeface="+mn-ea"/>
                <a:ea typeface="+mn-ea"/>
              </a:rPr>
              <a:t>　</a:t>
            </a:r>
            <a:r>
              <a:rPr lang="ja-JP" altLang="en-US" sz="1200" dirty="0" smtClean="0">
                <a:latin typeface="+mn-ea"/>
                <a:ea typeface="+mn-ea"/>
              </a:rPr>
              <a:t>立てた計画を“有言実現”するため、事業本部、事業部、部など、それぞれの組織単位で</a:t>
            </a:r>
            <a:r>
              <a:rPr lang="en-US" altLang="ja-JP" sz="1200" dirty="0" smtClean="0">
                <a:latin typeface="+mn-ea"/>
                <a:ea typeface="+mn-ea"/>
              </a:rPr>
              <a:t>PDCA</a:t>
            </a:r>
            <a:r>
              <a:rPr lang="ja-JP" altLang="en-US" sz="1200" dirty="0" smtClean="0">
                <a:latin typeface="+mn-ea"/>
                <a:ea typeface="+mn-ea"/>
              </a:rPr>
              <a:t>を確実</a:t>
            </a:r>
            <a:r>
              <a:rPr lang="en-US" altLang="ja-JP" sz="1200" dirty="0" smtClean="0">
                <a:latin typeface="+mn-ea"/>
                <a:ea typeface="+mn-ea"/>
              </a:rPr>
              <a:t/>
            </a:r>
            <a:br>
              <a:rPr lang="en-US" altLang="ja-JP" sz="1200" dirty="0" smtClean="0">
                <a:latin typeface="+mn-ea"/>
                <a:ea typeface="+mn-ea"/>
              </a:rPr>
            </a:br>
            <a:r>
              <a:rPr lang="ja-JP" altLang="en-US" sz="1200" dirty="0">
                <a:latin typeface="+mn-ea"/>
                <a:ea typeface="+mn-ea"/>
              </a:rPr>
              <a:t>　</a:t>
            </a:r>
            <a:r>
              <a:rPr lang="ja-JP" altLang="en-US" sz="1200" dirty="0" smtClean="0">
                <a:latin typeface="+mn-ea"/>
                <a:ea typeface="+mn-ea"/>
              </a:rPr>
              <a:t>に実践し、目標達成に向け取り組んでください。</a:t>
            </a: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u="sng" dirty="0" smtClean="0">
                <a:latin typeface="+mn-ea"/>
                <a:ea typeface="+mn-ea"/>
              </a:rPr>
              <a:t>2,”Mission” &amp; “Ambition”</a:t>
            </a:r>
            <a:br>
              <a:rPr lang="en-US" altLang="ja-JP" sz="1200" u="sng" dirty="0" smtClean="0">
                <a:latin typeface="+mn-ea"/>
                <a:ea typeface="+mn-ea"/>
              </a:rPr>
            </a:br>
            <a:r>
              <a:rPr lang="en-US" altLang="ja-JP" sz="1200" dirty="0">
                <a:latin typeface="+mn-ea"/>
                <a:ea typeface="+mn-ea"/>
              </a:rPr>
              <a:t> </a:t>
            </a:r>
            <a:r>
              <a:rPr lang="en-US" altLang="ja-JP" sz="1200" dirty="0" smtClean="0">
                <a:latin typeface="+mn-ea"/>
                <a:ea typeface="+mn-ea"/>
              </a:rPr>
              <a:t> </a:t>
            </a:r>
            <a:r>
              <a:rPr lang="ja-JP" altLang="en-US" sz="1200" dirty="0" smtClean="0">
                <a:latin typeface="+mn-ea"/>
                <a:ea typeface="+mn-ea"/>
              </a:rPr>
              <a:t>健康・環境システム事業本部と</a:t>
            </a:r>
            <a:r>
              <a:rPr lang="en-US" altLang="ja-JP" sz="1200" dirty="0" smtClean="0">
                <a:latin typeface="+mn-ea"/>
                <a:ea typeface="+mn-ea"/>
              </a:rPr>
              <a:t>TV</a:t>
            </a:r>
            <a:r>
              <a:rPr lang="ja-JP" altLang="en-US" sz="1200" dirty="0" smtClean="0">
                <a:latin typeface="+mn-ea"/>
                <a:ea typeface="+mn-ea"/>
              </a:rPr>
              <a:t>システム事業本部を国内と海外に分割するとともに、</a:t>
            </a:r>
            <a:r>
              <a:rPr lang="en-US" altLang="ja-JP" sz="1200" dirty="0" err="1" smtClean="0">
                <a:latin typeface="+mn-ea"/>
                <a:ea typeface="+mn-ea"/>
              </a:rPr>
              <a:t>IoT</a:t>
            </a:r>
            <a:r>
              <a:rPr lang="ja-JP" altLang="en-US" sz="1200" dirty="0" smtClean="0">
                <a:latin typeface="+mn-ea"/>
                <a:ea typeface="+mn-ea"/>
              </a:rPr>
              <a:t>事業本部と</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　健康・環境システム事業本部の国内とを統合するなど再編し、各組織の</a:t>
            </a:r>
            <a:r>
              <a:rPr lang="en-US" altLang="ja-JP" sz="1200" dirty="0" smtClean="0">
                <a:latin typeface="+mn-ea"/>
                <a:ea typeface="+mn-ea"/>
              </a:rPr>
              <a:t>”Mission”</a:t>
            </a:r>
            <a:r>
              <a:rPr lang="ja-JP" altLang="en-US" sz="1200" dirty="0" smtClean="0">
                <a:latin typeface="+mn-ea"/>
                <a:ea typeface="+mn-ea"/>
              </a:rPr>
              <a:t>を明確化しました。</a:t>
            </a:r>
            <a:r>
              <a:rPr lang="en-US" altLang="ja-JP" sz="1200" dirty="0" smtClean="0">
                <a:latin typeface="+mn-ea"/>
                <a:ea typeface="+mn-ea"/>
              </a:rPr>
              <a:t/>
            </a:r>
            <a:br>
              <a:rPr lang="en-US" altLang="ja-JP" sz="1200" dirty="0" smtClean="0">
                <a:latin typeface="+mn-ea"/>
                <a:ea typeface="+mn-ea"/>
              </a:rPr>
            </a:br>
            <a:r>
              <a:rPr lang="ja-JP" altLang="en-US" sz="1200" dirty="0">
                <a:latin typeface="+mn-ea"/>
                <a:ea typeface="+mn-ea"/>
              </a:rPr>
              <a:t>　</a:t>
            </a:r>
            <a:r>
              <a:rPr lang="ja-JP" altLang="en-US" sz="1200" dirty="0" smtClean="0">
                <a:latin typeface="+mn-ea"/>
                <a:ea typeface="+mn-ea"/>
              </a:rPr>
              <a:t>全員が、組織の</a:t>
            </a:r>
            <a:r>
              <a:rPr lang="en-US" altLang="ja-JP" sz="1200" dirty="0" smtClean="0">
                <a:latin typeface="+mn-ea"/>
                <a:ea typeface="+mn-ea"/>
              </a:rPr>
              <a:t>”Mission”</a:t>
            </a:r>
            <a:r>
              <a:rPr lang="ja-JP" altLang="en-US" sz="1200" dirty="0" smtClean="0">
                <a:latin typeface="+mn-ea"/>
                <a:ea typeface="+mn-ea"/>
              </a:rPr>
              <a:t>をしっかりと理解するとともにその達成に向け、</a:t>
            </a:r>
            <a:r>
              <a:rPr lang="en-US" altLang="ja-JP" sz="1200" dirty="0" smtClean="0">
                <a:latin typeface="+mn-ea"/>
                <a:ea typeface="+mn-ea"/>
              </a:rPr>
              <a:t>”Ambition”</a:t>
            </a:r>
            <a:r>
              <a:rPr lang="ja-JP" altLang="en-US" sz="1200" dirty="0" smtClean="0">
                <a:latin typeface="+mn-ea"/>
                <a:ea typeface="+mn-ea"/>
              </a:rPr>
              <a:t>つまり、より高い</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　目標、野心を持って仕事に取り組み、大胆な打ち手に挑戦することこそが、事業拡大を実現していく</a:t>
            </a:r>
            <a:r>
              <a:rPr lang="ja-JP" altLang="en-US" sz="1200" dirty="0" err="1" smtClean="0">
                <a:latin typeface="+mn-ea"/>
                <a:ea typeface="+mn-ea"/>
              </a:rPr>
              <a:t>う</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　</a:t>
            </a:r>
            <a:r>
              <a:rPr lang="ja-JP" altLang="en-US" sz="1200" dirty="0" err="1" smtClean="0">
                <a:latin typeface="+mn-ea"/>
                <a:ea typeface="+mn-ea"/>
              </a:rPr>
              <a:t>えで</a:t>
            </a:r>
            <a:r>
              <a:rPr lang="ja-JP" altLang="en-US" sz="1200" dirty="0" smtClean="0">
                <a:latin typeface="+mn-ea"/>
                <a:ea typeface="+mn-ea"/>
              </a:rPr>
              <a:t>もっとも大切です。</a:t>
            </a: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u="sng" dirty="0" smtClean="0">
                <a:latin typeface="+mn-ea"/>
                <a:ea typeface="+mn-ea"/>
              </a:rPr>
              <a:t>3,IoT</a:t>
            </a:r>
            <a:r>
              <a:rPr lang="ja-JP" altLang="en-US" sz="1200" u="sng" dirty="0" smtClean="0">
                <a:latin typeface="+mn-ea"/>
                <a:ea typeface="+mn-ea"/>
              </a:rPr>
              <a:t>事業の拡大</a:t>
            </a:r>
            <a:r>
              <a:rPr lang="en-US" altLang="ja-JP" sz="1200" u="sng" dirty="0" smtClean="0">
                <a:latin typeface="+mn-ea"/>
                <a:ea typeface="+mn-ea"/>
              </a:rPr>
              <a:t/>
            </a:r>
            <a:br>
              <a:rPr lang="en-US" altLang="ja-JP" sz="1200" u="sng" dirty="0" smtClean="0">
                <a:latin typeface="+mn-ea"/>
                <a:ea typeface="+mn-ea"/>
              </a:rPr>
            </a:br>
            <a:r>
              <a:rPr lang="ja-JP" altLang="en-US" sz="1200" dirty="0">
                <a:latin typeface="+mn-ea"/>
                <a:ea typeface="+mn-ea"/>
              </a:rPr>
              <a:t>　</a:t>
            </a:r>
            <a:r>
              <a:rPr lang="ja-JP" altLang="en-US" sz="1200" dirty="0" smtClean="0">
                <a:latin typeface="+mn-ea"/>
                <a:ea typeface="+mn-ea"/>
              </a:rPr>
              <a:t>社内向けＩＴシステムの確認し、業務改革に着手しています。また社内向けに構築したシステムを構成</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　する端末やアプリケーションなどをパッケージ化し、外販にも積極的に取り組んでいきます。</a:t>
            </a: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u="sng" dirty="0" smtClean="0">
                <a:latin typeface="+mn-ea"/>
                <a:ea typeface="+mn-ea"/>
              </a:rPr>
              <a:t>4,</a:t>
            </a:r>
            <a:r>
              <a:rPr lang="ja-JP" altLang="en-US" sz="1200" u="sng" dirty="0" smtClean="0">
                <a:latin typeface="+mn-ea"/>
                <a:ea typeface="+mn-ea"/>
              </a:rPr>
              <a:t>デジタルマーケティングの強化</a:t>
            </a:r>
            <a:r>
              <a:rPr lang="en-US" altLang="ja-JP" sz="1200" dirty="0" smtClean="0">
                <a:latin typeface="+mn-ea"/>
                <a:ea typeface="+mn-ea"/>
              </a:rPr>
              <a:t/>
            </a:r>
            <a:br>
              <a:rPr lang="en-US" altLang="ja-JP" sz="1200" dirty="0" smtClean="0">
                <a:latin typeface="+mn-ea"/>
                <a:ea typeface="+mn-ea"/>
              </a:rPr>
            </a:br>
            <a:r>
              <a:rPr lang="ja-JP" altLang="en-US" sz="1200" dirty="0">
                <a:latin typeface="+mn-ea"/>
                <a:ea typeface="+mn-ea"/>
              </a:rPr>
              <a:t>　</a:t>
            </a:r>
            <a:r>
              <a:rPr lang="ja-JP" altLang="en-US" sz="1200" dirty="0" smtClean="0">
                <a:latin typeface="+mn-ea"/>
                <a:ea typeface="+mn-ea"/>
              </a:rPr>
              <a:t>デジタルマーケティングは、今や欠かすことのできない取り組みの一つです。“</a:t>
            </a:r>
            <a:r>
              <a:rPr lang="en-US" altLang="ja-JP" sz="1200" dirty="0" smtClean="0">
                <a:latin typeface="+mn-ea"/>
                <a:ea typeface="+mn-ea"/>
              </a:rPr>
              <a:t>One SHARP”</a:t>
            </a:r>
            <a:r>
              <a:rPr lang="ja-JP" altLang="en-US" sz="1200" dirty="0" smtClean="0">
                <a:latin typeface="+mn-ea"/>
                <a:ea typeface="+mn-ea"/>
              </a:rPr>
              <a:t>で議論を</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　深め、お客様との新たなコミュニケーション手法のアイデア創出につなげていただきたいと思います。</a:t>
            </a:r>
            <a:r>
              <a:rPr lang="en-US" altLang="ja-JP" sz="1200" dirty="0" smtClean="0">
                <a:latin typeface="+mn-ea"/>
                <a:ea typeface="+mn-ea"/>
              </a:rPr>
              <a:t/>
            </a:r>
            <a:br>
              <a:rPr lang="en-US" altLang="ja-JP" sz="1200" dirty="0" smtClean="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u="sng" dirty="0" smtClean="0">
                <a:latin typeface="+mn-ea"/>
                <a:ea typeface="+mn-ea"/>
              </a:rPr>
              <a:t>5,</a:t>
            </a:r>
            <a:r>
              <a:rPr lang="ja-JP" altLang="en-US" sz="1200" u="sng" dirty="0" smtClean="0">
                <a:latin typeface="+mn-ea"/>
                <a:ea typeface="+mn-ea"/>
              </a:rPr>
              <a:t>事業推進体制の見直し</a:t>
            </a:r>
            <a:r>
              <a:rPr lang="en-US" altLang="ja-JP" sz="1200" dirty="0" smtClean="0">
                <a:latin typeface="+mn-ea"/>
                <a:ea typeface="+mn-ea"/>
              </a:rPr>
              <a:t/>
            </a:r>
            <a:br>
              <a:rPr lang="en-US" altLang="ja-JP" sz="1200" dirty="0" smtClean="0">
                <a:latin typeface="+mn-ea"/>
                <a:ea typeface="+mn-ea"/>
              </a:rPr>
            </a:br>
            <a:r>
              <a:rPr lang="ja-JP" altLang="en-US" sz="1200" dirty="0">
                <a:latin typeface="+mn-ea"/>
                <a:ea typeface="+mn-ea"/>
              </a:rPr>
              <a:t>　</a:t>
            </a:r>
            <a:r>
              <a:rPr lang="ja-JP" altLang="en-US" sz="1200" dirty="0" smtClean="0">
                <a:latin typeface="+mn-ea"/>
                <a:ea typeface="+mn-ea"/>
              </a:rPr>
              <a:t>組織</a:t>
            </a:r>
            <a:r>
              <a:rPr lang="ja-JP" altLang="en-US" sz="1200" dirty="0">
                <a:latin typeface="+mn-ea"/>
                <a:ea typeface="+mn-ea"/>
              </a:rPr>
              <a:t>変更</a:t>
            </a:r>
            <a:r>
              <a:rPr lang="ja-JP" altLang="en-US" sz="1200" dirty="0" smtClean="0">
                <a:latin typeface="+mn-ea"/>
                <a:ea typeface="+mn-ea"/>
              </a:rPr>
              <a:t>の一環として、二つの大きな事業推進体制の見直しを行います。</a:t>
            </a: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ja-JP" altLang="en-US" sz="1200" dirty="0" smtClean="0">
                <a:latin typeface="+mn-ea"/>
                <a:ea typeface="+mn-ea"/>
              </a:rPr>
              <a:t>　一つは、本年</a:t>
            </a:r>
            <a:r>
              <a:rPr lang="en-US" altLang="ja-JP" sz="1200" dirty="0" smtClean="0">
                <a:latin typeface="+mn-ea"/>
                <a:ea typeface="+mn-ea"/>
              </a:rPr>
              <a:t>12</a:t>
            </a:r>
            <a:r>
              <a:rPr lang="ja-JP" altLang="en-US" sz="1200" dirty="0" smtClean="0">
                <a:latin typeface="+mn-ea"/>
                <a:ea typeface="+mn-ea"/>
              </a:rPr>
              <a:t>月末までに矢板事業所の</a:t>
            </a:r>
            <a:r>
              <a:rPr lang="en-US" altLang="ja-JP" sz="1200" dirty="0" smtClean="0">
                <a:latin typeface="+mn-ea"/>
                <a:ea typeface="+mn-ea"/>
              </a:rPr>
              <a:t>TV</a:t>
            </a:r>
            <a:r>
              <a:rPr lang="ja-JP" altLang="en-US" sz="1200" dirty="0" smtClean="0">
                <a:latin typeface="+mn-ea"/>
                <a:ea typeface="+mn-ea"/>
              </a:rPr>
              <a:t>システム事業関連メンバーを、本拠地である堺や幕張に集約し、より効率的かつスピーディーな事業運営ができる体制の構築を進めていきます。なお、矢板事業所については、物流やサービスの拠点として有効に活用していきます。</a:t>
            </a: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1968</a:t>
            </a:r>
            <a:r>
              <a:rPr lang="ja-JP" altLang="en-US" sz="1200" dirty="0" smtClean="0">
                <a:latin typeface="+mn-ea"/>
                <a:ea typeface="+mn-ea"/>
              </a:rPr>
              <a:t>年に、栃木県矢板市にカラーテレビの生産工場を建設してから半世紀、矢板事業所からは、液晶テレビ「</a:t>
            </a:r>
            <a:r>
              <a:rPr lang="en-US" altLang="ja-JP" sz="1200" dirty="0" smtClean="0">
                <a:latin typeface="+mn-ea"/>
                <a:ea typeface="+mn-ea"/>
              </a:rPr>
              <a:t>AQUOS</a:t>
            </a:r>
            <a:r>
              <a:rPr lang="ja-JP" altLang="en-US" sz="1200" dirty="0" smtClean="0">
                <a:latin typeface="+mn-ea"/>
                <a:ea typeface="+mn-ea"/>
              </a:rPr>
              <a:t>」をはじめとして、当社の成長をけん引する特長ある商品が数多く生まれてきました。この間、絶えず地元でご支援くださった矢板市、そして栃木県の皆様に、改めて心から感謝を申し上げたいと思います。</a:t>
            </a: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ja-JP" altLang="en-US" sz="1200" dirty="0" smtClean="0">
                <a:latin typeface="+mn-ea"/>
                <a:ea typeface="+mn-ea"/>
              </a:rPr>
              <a:t>もう一つは、</a:t>
            </a:r>
            <a:r>
              <a:rPr lang="en-US" altLang="ja-JP" sz="1200" dirty="0" smtClean="0">
                <a:latin typeface="+mn-ea"/>
                <a:ea typeface="+mn-ea"/>
              </a:rPr>
              <a:t>1960</a:t>
            </a:r>
            <a:r>
              <a:rPr lang="ja-JP" altLang="en-US" sz="1200" dirty="0" smtClean="0">
                <a:latin typeface="+mn-ea"/>
                <a:ea typeface="+mn-ea"/>
              </a:rPr>
              <a:t>年に八尾事業所に冷蔵庫の組立工場が竣工して以来、約</a:t>
            </a:r>
            <a:r>
              <a:rPr lang="en-US" altLang="ja-JP" sz="1200" dirty="0" smtClean="0">
                <a:latin typeface="+mn-ea"/>
                <a:ea typeface="+mn-ea"/>
              </a:rPr>
              <a:t>60</a:t>
            </a:r>
            <a:r>
              <a:rPr lang="ja-JP" altLang="en-US" sz="1200" dirty="0" smtClean="0">
                <a:latin typeface="+mn-ea"/>
                <a:ea typeface="+mn-ea"/>
              </a:rPr>
              <a:t>年間にわたって継続してきた冷蔵庫の生産を、</a:t>
            </a:r>
            <a:r>
              <a:rPr lang="en-US" altLang="ja-JP" sz="1200" dirty="0" smtClean="0">
                <a:latin typeface="+mn-ea"/>
                <a:ea typeface="+mn-ea"/>
              </a:rPr>
              <a:t>2019</a:t>
            </a:r>
            <a:r>
              <a:rPr lang="ja-JP" altLang="en-US" sz="1200" dirty="0" smtClean="0">
                <a:latin typeface="+mn-ea"/>
                <a:ea typeface="+mn-ea"/>
              </a:rPr>
              <a:t>年</a:t>
            </a:r>
            <a:r>
              <a:rPr lang="en-US" altLang="ja-JP" sz="1200" dirty="0" smtClean="0">
                <a:latin typeface="+mn-ea"/>
                <a:ea typeface="+mn-ea"/>
              </a:rPr>
              <a:t>9</a:t>
            </a:r>
            <a:r>
              <a:rPr lang="ja-JP" altLang="en-US" sz="1200" dirty="0" smtClean="0">
                <a:latin typeface="+mn-ea"/>
                <a:ea typeface="+mn-ea"/>
              </a:rPr>
              <a:t>月までに終息し、今後はタイの生産会社</a:t>
            </a:r>
            <a:r>
              <a:rPr lang="en-US" altLang="ja-JP" sz="1200" dirty="0" smtClean="0">
                <a:latin typeface="+mn-ea"/>
                <a:ea typeface="+mn-ea"/>
              </a:rPr>
              <a:t>SATL</a:t>
            </a:r>
            <a:r>
              <a:rPr lang="ja-JP" altLang="en-US" sz="1200" dirty="0" smtClean="0">
                <a:latin typeface="+mn-ea"/>
                <a:ea typeface="+mn-ea"/>
              </a:rPr>
              <a:t>等での海外生産に切り替えていきます。</a:t>
            </a: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ja-JP" altLang="en-US" sz="1200" dirty="0" smtClean="0">
                <a:latin typeface="+mn-ea"/>
                <a:ea typeface="+mn-ea"/>
              </a:rPr>
              <a:t>これは、八尾の冷蔵工場が耐震</a:t>
            </a:r>
            <a:r>
              <a:rPr lang="ja-JP" altLang="en-US" sz="1200" dirty="0">
                <a:latin typeface="+mn-ea"/>
                <a:ea typeface="+mn-ea"/>
              </a:rPr>
              <a:t>問題</a:t>
            </a:r>
            <a:r>
              <a:rPr lang="ja-JP" altLang="en-US" sz="1200" dirty="0" smtClean="0">
                <a:latin typeface="+mn-ea"/>
                <a:ea typeface="+mn-ea"/>
              </a:rPr>
              <a:t>を抱えていることに加え、冷蔵事業の存続にはコスト競争力強化が最重要課題であるとの認識のもと、約</a:t>
            </a:r>
            <a:r>
              <a:rPr lang="en-US" altLang="ja-JP" sz="1200" dirty="0" smtClean="0">
                <a:latin typeface="+mn-ea"/>
                <a:ea typeface="+mn-ea"/>
              </a:rPr>
              <a:t>2</a:t>
            </a:r>
            <a:r>
              <a:rPr lang="ja-JP" altLang="en-US" sz="1200" dirty="0" smtClean="0">
                <a:latin typeface="+mn-ea"/>
                <a:ea typeface="+mn-ea"/>
              </a:rPr>
              <a:t>年前から慎重に検討を重ね、今回の苦渋の決断に至ったものです。</a:t>
            </a:r>
            <a:r>
              <a:rPr lang="en-US" altLang="ja-JP" sz="1200" dirty="0" smtClean="0">
                <a:latin typeface="+mn-ea"/>
                <a:ea typeface="+mn-ea"/>
              </a:rPr>
              <a:t/>
            </a:r>
            <a:br>
              <a:rPr lang="en-US" altLang="ja-JP" sz="1200" dirty="0" smtClean="0">
                <a:latin typeface="+mn-ea"/>
                <a:ea typeface="+mn-ea"/>
              </a:rPr>
            </a:b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これまで、協力会社の皆様をはじめとした数多くの方々に支えられてきた工場を終息せざるを得ないことは誠に遺憾ですが、今回の決断によって、日本市場のみならず、グローバル市場でシェアを引き上げ、冷蔵事業のさらなる拡大を実現していきたいと考えています。改めて、関係者の皆様の長年のご支援に深く感謝いたします。</a:t>
            </a: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
            </a:r>
            <a:br>
              <a:rPr lang="en-US" altLang="ja-JP" sz="1200" dirty="0" smtClean="0">
                <a:latin typeface="+mn-ea"/>
                <a:ea typeface="+mn-ea"/>
              </a:rPr>
            </a:br>
            <a:r>
              <a:rPr lang="ja-JP" altLang="en-US" sz="1000" dirty="0" smtClean="0"/>
              <a:t>　　</a:t>
            </a:r>
            <a:r>
              <a:rPr lang="en-US" altLang="ja-JP" sz="1200" dirty="0">
                <a:latin typeface="+mn-ea"/>
                <a:ea typeface="+mn-ea"/>
              </a:rPr>
              <a:t/>
            </a:r>
            <a:br>
              <a:rPr lang="en-US" altLang="ja-JP" sz="1200" dirty="0">
                <a:latin typeface="+mn-ea"/>
                <a:ea typeface="+mn-ea"/>
              </a:rPr>
            </a:br>
            <a:r>
              <a:rPr lang="ja-JP" altLang="en-US" sz="1000" dirty="0" smtClean="0"/>
              <a:t>　　　　　　</a:t>
            </a:r>
            <a:r>
              <a:rPr lang="en-US" altLang="ja-JP" sz="1000" dirty="0"/>
              <a:t/>
            </a:r>
            <a:br>
              <a:rPr lang="en-US" altLang="ja-JP" sz="1000" dirty="0"/>
            </a:br>
            <a:endParaRPr kumimoji="1" lang="ja-JP" altLang="en-US" sz="1000" dirty="0"/>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42449" y="2141172"/>
            <a:ext cx="4410076" cy="154353"/>
          </a:xfrm>
          <a:prstGeom prst="rect">
            <a:avLst/>
          </a:prstGeom>
        </p:spPr>
      </p:pic>
    </p:spTree>
    <p:extLst>
      <p:ext uri="{BB962C8B-B14F-4D97-AF65-F5344CB8AC3E}">
        <p14:creationId xmlns:p14="http://schemas.microsoft.com/office/powerpoint/2010/main" val="352275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9593" y="954935"/>
            <a:ext cx="6195788" cy="4541287"/>
          </a:xfrm>
          <a:ln w="12700" cap="rnd">
            <a:solidFill>
              <a:schemeClr val="accent1"/>
            </a:solidFill>
          </a:ln>
        </p:spPr>
        <p:txBody>
          <a:bodyPr anchor="t">
            <a:normAutofit fontScale="90000"/>
          </a:bodyPr>
          <a:lstStyle/>
          <a:p>
            <a:pPr>
              <a:lnSpc>
                <a:spcPct val="100000"/>
              </a:lnSpc>
            </a:pPr>
            <a:r>
              <a:rPr lang="ja-JP" altLang="en-US" sz="1600" b="1" dirty="0">
                <a:latin typeface="+mj-ea"/>
              </a:rPr>
              <a:t>大阪万博誘致イベント</a:t>
            </a:r>
            <a:r>
              <a:rPr lang="ja-JP" altLang="en-US" sz="1600" b="1" dirty="0" smtClean="0">
                <a:latin typeface="+mj-ea"/>
              </a:rPr>
              <a:t>でロボホン</a:t>
            </a:r>
            <a:r>
              <a:rPr lang="ja-JP" altLang="en-US" sz="1600" b="1" dirty="0">
                <a:latin typeface="+mj-ea"/>
              </a:rPr>
              <a:t>がパフォーマンス！</a:t>
            </a:r>
            <a:r>
              <a:rPr lang="ja-JP" altLang="en-US" sz="1400" b="1" dirty="0">
                <a:latin typeface="+mj-ea"/>
              </a:rPr>
              <a:t>　</a:t>
            </a:r>
            <a:r>
              <a:rPr lang="en-US" altLang="ja-JP" sz="1400" b="1" dirty="0" smtClean="0">
                <a:latin typeface="+mj-ea"/>
              </a:rPr>
              <a:t/>
            </a:r>
            <a:br>
              <a:rPr lang="en-US" altLang="ja-JP" sz="1400" b="1" dirty="0" smtClean="0">
                <a:latin typeface="+mj-ea"/>
              </a:rPr>
            </a:br>
            <a:r>
              <a:rPr lang="ja-JP" altLang="en-US" sz="1400" b="1" dirty="0">
                <a:latin typeface="+mj-ea"/>
              </a:rPr>
              <a:t/>
            </a:r>
            <a:br>
              <a:rPr lang="ja-JP" altLang="en-US" sz="1400" b="1" dirty="0">
                <a:latin typeface="+mj-ea"/>
              </a:rPr>
            </a:br>
            <a:r>
              <a:rPr lang="ja-JP" altLang="en-US" sz="1400" b="1" dirty="0" smtClean="0">
                <a:latin typeface="+mj-ea"/>
              </a:rPr>
              <a:t>　</a:t>
            </a:r>
            <a:r>
              <a:rPr lang="en-US" altLang="ja-JP" sz="1200" dirty="0">
                <a:latin typeface="+mn-ea"/>
                <a:ea typeface="+mn-ea"/>
              </a:rPr>
              <a:t>7</a:t>
            </a:r>
            <a:r>
              <a:rPr lang="ja-JP" altLang="en-US" sz="1200" dirty="0">
                <a:latin typeface="+mn-ea"/>
                <a:ea typeface="+mn-ea"/>
              </a:rPr>
              <a:t>月</a:t>
            </a:r>
            <a:r>
              <a:rPr lang="en-US" altLang="ja-JP" sz="1200" dirty="0">
                <a:latin typeface="+mn-ea"/>
                <a:ea typeface="+mn-ea"/>
              </a:rPr>
              <a:t>18</a:t>
            </a:r>
            <a:r>
              <a:rPr lang="ja-JP" altLang="en-US" sz="1200" dirty="0">
                <a:latin typeface="+mn-ea"/>
                <a:ea typeface="+mn-ea"/>
              </a:rPr>
              <a:t>日、東京の自由民主党本部で行われた大阪万博誘致イベントで、ロボホンがパフォーマンスで会場を盛り上げました。</a:t>
            </a:r>
            <a:br>
              <a:rPr lang="ja-JP" altLang="en-US"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ja-JP" altLang="en-US" sz="1200" dirty="0">
                <a:latin typeface="+mn-ea"/>
                <a:ea typeface="+mn-ea"/>
              </a:rPr>
              <a:t/>
            </a:r>
            <a:br>
              <a:rPr lang="ja-JP" altLang="en-US"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smtClean="0">
                <a:latin typeface="+mn-ea"/>
                <a:ea typeface="+mn-ea"/>
              </a:rPr>
              <a:t>2025</a:t>
            </a:r>
            <a:r>
              <a:rPr lang="ja-JP" altLang="en-US" sz="1200" dirty="0">
                <a:latin typeface="+mn-ea"/>
                <a:ea typeface="+mn-ea"/>
              </a:rPr>
              <a:t>年の大阪万博実現に向け、各地で誘致イベントが開催されています。今回のイベントもそのひとつで、自民党本部での開催ということもあり、自民党幹部や議員の先生方をはじめ、</a:t>
            </a:r>
            <a:r>
              <a:rPr lang="en-US" altLang="ja-JP" sz="1200" dirty="0">
                <a:latin typeface="+mn-ea"/>
                <a:ea typeface="+mn-ea"/>
              </a:rPr>
              <a:t>30</a:t>
            </a:r>
            <a:r>
              <a:rPr lang="ja-JP" altLang="en-US" sz="1200" dirty="0">
                <a:latin typeface="+mn-ea"/>
                <a:ea typeface="+mn-ea"/>
              </a:rPr>
              <a:t>ヶ国以上の大使館関係者の皆さまなど、</a:t>
            </a:r>
            <a:r>
              <a:rPr lang="en-US" altLang="ja-JP" sz="1200" dirty="0">
                <a:latin typeface="+mn-ea"/>
                <a:ea typeface="+mn-ea"/>
              </a:rPr>
              <a:t>300</a:t>
            </a:r>
            <a:r>
              <a:rPr lang="ja-JP" altLang="en-US" sz="1200" dirty="0">
                <a:latin typeface="+mn-ea"/>
                <a:ea typeface="+mn-ea"/>
              </a:rPr>
              <a:t>名を超える方々が集まる盛大なイベントとなりました</a:t>
            </a:r>
            <a:r>
              <a:rPr lang="ja-JP" altLang="en-US" sz="1200" dirty="0" smtClean="0">
                <a:latin typeface="+mn-ea"/>
                <a:ea typeface="+mn-ea"/>
              </a:rPr>
              <a:t>。</a:t>
            </a: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ja-JP" altLang="en-US" sz="1200" dirty="0" smtClean="0">
                <a:latin typeface="+mn-ea"/>
                <a:ea typeface="+mn-ea"/>
              </a:rPr>
              <a:t>普段は厳しい表情の議員の先生方も、可愛いロボホンのしぐさに思わず</a:t>
            </a:r>
            <a:r>
              <a:rPr lang="ja-JP" altLang="en-US" sz="1200" dirty="0">
                <a:latin typeface="+mn-ea"/>
                <a:ea typeface="+mn-ea"/>
              </a:rPr>
              <a:t>にっこり。万博開催地は、ロシア、アゼルバイジャン、日本で最終争いをしており、本年</a:t>
            </a:r>
            <a:r>
              <a:rPr lang="en-US" altLang="ja-JP" sz="1200" dirty="0">
                <a:latin typeface="+mn-ea"/>
                <a:ea typeface="+mn-ea"/>
              </a:rPr>
              <a:t>11</a:t>
            </a:r>
            <a:r>
              <a:rPr lang="ja-JP" altLang="en-US" sz="1200" dirty="0">
                <a:latin typeface="+mn-ea"/>
                <a:ea typeface="+mn-ea"/>
              </a:rPr>
              <a:t>月</a:t>
            </a:r>
            <a:r>
              <a:rPr lang="en-US" altLang="ja-JP" sz="1200" dirty="0">
                <a:latin typeface="+mn-ea"/>
                <a:ea typeface="+mn-ea"/>
              </a:rPr>
              <a:t>25</a:t>
            </a:r>
            <a:r>
              <a:rPr lang="ja-JP" altLang="en-US" sz="1200" dirty="0">
                <a:latin typeface="+mn-ea"/>
                <a:ea typeface="+mn-ea"/>
              </a:rPr>
              <a:t>日に行われる最終投票で決まります。大阪万博実現に向け、ロボホンは応援を続けます！ </a:t>
            </a:r>
            <a:r>
              <a:rPr lang="en-US" altLang="ja-JP" sz="1200" dirty="0" smtClean="0">
                <a:latin typeface="+mn-ea"/>
                <a:ea typeface="+mn-ea"/>
              </a:rPr>
              <a:t>					</a:t>
            </a:r>
            <a:r>
              <a:rPr lang="ja-JP" altLang="en-US" sz="1200" dirty="0">
                <a:latin typeface="+mj-ea"/>
              </a:rPr>
              <a:t>　</a:t>
            </a:r>
            <a:br>
              <a:rPr lang="ja-JP" altLang="en-US" sz="1200" dirty="0">
                <a:latin typeface="+mj-ea"/>
              </a:rPr>
            </a:br>
            <a:r>
              <a:rPr lang="en-US" altLang="ja-JP" sz="1000" dirty="0" smtClean="0"/>
              <a:t/>
            </a:r>
            <a:br>
              <a:rPr lang="en-US" altLang="ja-JP" sz="1000" dirty="0" smtClean="0"/>
            </a:br>
            <a:r>
              <a:rPr lang="en-US" altLang="ja-JP" sz="1000" dirty="0"/>
              <a:t/>
            </a:r>
            <a:br>
              <a:rPr lang="en-US" altLang="ja-JP" sz="1000" dirty="0"/>
            </a:br>
            <a:r>
              <a:rPr lang="en-US" altLang="ja-JP" sz="1000" dirty="0" smtClean="0"/>
              <a:t/>
            </a:r>
            <a:br>
              <a:rPr lang="en-US" altLang="ja-JP" sz="1000" dirty="0" smtClean="0"/>
            </a:br>
            <a:r>
              <a:rPr lang="en-US" altLang="ja-JP" sz="1100" dirty="0"/>
              <a:t/>
            </a:r>
            <a:br>
              <a:rPr lang="en-US" altLang="ja-JP" sz="1100" dirty="0"/>
            </a:br>
            <a:r>
              <a:rPr lang="en-US" altLang="ja-JP" sz="1100" dirty="0" smtClean="0"/>
              <a:t/>
            </a:r>
            <a:br>
              <a:rPr lang="en-US" altLang="ja-JP" sz="1100" dirty="0" smtClean="0"/>
            </a:br>
            <a:r>
              <a:rPr lang="en-US" altLang="ja-JP" sz="1100" dirty="0" smtClean="0"/>
              <a:t/>
            </a:r>
            <a:br>
              <a:rPr lang="en-US" altLang="ja-JP" sz="1100" dirty="0" smtClean="0"/>
            </a:br>
            <a:r>
              <a:rPr lang="en-US" altLang="ja-JP" sz="1100" dirty="0"/>
              <a:t/>
            </a:r>
            <a:br>
              <a:rPr lang="en-US" altLang="ja-JP" sz="1100" dirty="0"/>
            </a:br>
            <a:r>
              <a:rPr lang="en-US" altLang="ja-JP" sz="1100" dirty="0" smtClean="0"/>
              <a:t/>
            </a:r>
            <a:br>
              <a:rPr lang="en-US" altLang="ja-JP" sz="1100" dirty="0" smtClean="0"/>
            </a:br>
            <a:r>
              <a:rPr lang="en-US" altLang="ja-JP" sz="1100" dirty="0" smtClean="0"/>
              <a:t/>
            </a:r>
            <a:br>
              <a:rPr lang="en-US" altLang="ja-JP" sz="1100" dirty="0" smtClean="0"/>
            </a:br>
            <a:r>
              <a:rPr lang="en-US" altLang="ja-JP" sz="1100" dirty="0"/>
              <a:t/>
            </a:r>
            <a:br>
              <a:rPr lang="en-US" altLang="ja-JP" sz="1100" dirty="0"/>
            </a:br>
            <a:r>
              <a:rPr lang="en-US" altLang="ja-JP" sz="1100" dirty="0" smtClean="0"/>
              <a:t/>
            </a:r>
            <a:br>
              <a:rPr lang="en-US" altLang="ja-JP" sz="1100" dirty="0" smtClean="0"/>
            </a:br>
            <a:r>
              <a:rPr lang="en-US" altLang="ja-JP" sz="1100" dirty="0"/>
              <a:t/>
            </a:r>
            <a:br>
              <a:rPr lang="en-US" altLang="ja-JP" sz="1100" dirty="0"/>
            </a:br>
            <a:r>
              <a:rPr lang="en-US" altLang="ja-JP" sz="1100" dirty="0" smtClean="0"/>
              <a:t/>
            </a:r>
            <a:br>
              <a:rPr lang="en-US" altLang="ja-JP" sz="1100" dirty="0" smtClean="0"/>
            </a:br>
            <a:r>
              <a:rPr lang="ja-JP" altLang="en-US" sz="1100" dirty="0" smtClean="0"/>
              <a:t>　</a:t>
            </a:r>
            <a:r>
              <a:rPr lang="ja-JP" altLang="en-US" sz="1100" dirty="0"/>
              <a:t>　　　　　</a:t>
            </a:r>
            <a:r>
              <a:rPr lang="ja-JP" altLang="en-US" sz="1100" dirty="0" smtClean="0"/>
              <a:t>　　　　　　　　　　　　　　　　　　</a:t>
            </a:r>
            <a:endParaRPr kumimoji="1" lang="ja-JP" altLang="en-US" sz="1100" dirty="0"/>
          </a:p>
        </p:txBody>
      </p:sp>
      <p:sp>
        <p:nvSpPr>
          <p:cNvPr id="20" name="テキスト ボックス 19"/>
          <p:cNvSpPr txBox="1"/>
          <p:nvPr/>
        </p:nvSpPr>
        <p:spPr>
          <a:xfrm>
            <a:off x="259065" y="5647693"/>
            <a:ext cx="6195788" cy="5509200"/>
          </a:xfrm>
          <a:prstGeom prst="rect">
            <a:avLst/>
          </a:prstGeom>
          <a:noFill/>
          <a:ln w="12700" cap="rnd">
            <a:solidFill>
              <a:schemeClr val="accent1"/>
            </a:solidFill>
          </a:ln>
        </p:spPr>
        <p:txBody>
          <a:bodyPr wrap="square" rtlCol="0">
            <a:spAutoFit/>
          </a:bodyPr>
          <a:lstStyle/>
          <a:p>
            <a:r>
              <a:rPr lang="en-US" altLang="ja-JP" sz="1400" b="1" dirty="0">
                <a:latin typeface="+mj-ea"/>
                <a:ea typeface="+mj-ea"/>
              </a:rPr>
              <a:t>7/25</a:t>
            </a:r>
            <a:r>
              <a:rPr lang="ja-JP" altLang="en-US" sz="1400" b="1" dirty="0">
                <a:latin typeface="+mj-ea"/>
                <a:ea typeface="+mj-ea"/>
              </a:rPr>
              <a:t>（水）セレッソ大阪 </a:t>
            </a:r>
            <a:r>
              <a:rPr lang="en-US" altLang="ja-JP" sz="1400" b="1" dirty="0">
                <a:latin typeface="+mj-ea"/>
                <a:ea typeface="+mj-ea"/>
              </a:rPr>
              <a:t>SHARP</a:t>
            </a:r>
            <a:r>
              <a:rPr lang="ja-JP" altLang="en-US" sz="1400" b="1" dirty="0">
                <a:latin typeface="+mj-ea"/>
                <a:ea typeface="+mj-ea"/>
              </a:rPr>
              <a:t>サポーティングマッチを開催</a:t>
            </a:r>
            <a:r>
              <a:rPr lang="ja-JP" altLang="en-US" sz="1400" b="1" dirty="0" smtClean="0">
                <a:latin typeface="+mj-ea"/>
                <a:ea typeface="+mj-ea"/>
              </a:rPr>
              <a:t>！</a:t>
            </a:r>
            <a:endParaRPr lang="en-US" altLang="ja-JP" sz="1400" b="1" dirty="0" smtClean="0">
              <a:latin typeface="+mj-ea"/>
              <a:ea typeface="+mj-ea"/>
            </a:endParaRPr>
          </a:p>
          <a:p>
            <a:endParaRPr lang="en-US" altLang="ja-JP" sz="800" b="1" dirty="0">
              <a:latin typeface="+mj-ea"/>
              <a:ea typeface="+mj-ea"/>
            </a:endParaRPr>
          </a:p>
          <a:p>
            <a:r>
              <a:rPr lang="ja-JP" altLang="en-US" sz="1100" dirty="0" smtClean="0">
                <a:latin typeface="+mn-ea"/>
              </a:rPr>
              <a:t>　</a:t>
            </a:r>
            <a:r>
              <a:rPr lang="en-US" altLang="ja-JP" sz="1100" dirty="0">
                <a:latin typeface="+mn-ea"/>
              </a:rPr>
              <a:t>7</a:t>
            </a:r>
            <a:r>
              <a:rPr lang="ja-JP" altLang="en-US" sz="1100" dirty="0">
                <a:latin typeface="+mn-ea"/>
              </a:rPr>
              <a:t>月</a:t>
            </a:r>
            <a:r>
              <a:rPr lang="en-US" altLang="ja-JP" sz="1100" dirty="0">
                <a:latin typeface="+mn-ea"/>
              </a:rPr>
              <a:t>25</a:t>
            </a:r>
            <a:r>
              <a:rPr lang="ja-JP" altLang="en-US" sz="1100" dirty="0">
                <a:latin typeface="+mn-ea"/>
              </a:rPr>
              <a:t>日、セレッソ大阪のホームゲームで、当社スポンサードの冠試合「</a:t>
            </a:r>
            <a:r>
              <a:rPr lang="en-US" altLang="ja-JP" sz="1100" dirty="0">
                <a:latin typeface="+mn-ea"/>
              </a:rPr>
              <a:t>SHARP</a:t>
            </a:r>
            <a:r>
              <a:rPr lang="ja-JP" altLang="en-US" sz="1100" dirty="0">
                <a:latin typeface="+mn-ea"/>
              </a:rPr>
              <a:t>サポーティングマッチ」がヤンマースタジアム長居で開催されました！当社は、プロサッカークラブ「セレッソ大阪」を運営する大阪サッカークラブ株式</a:t>
            </a:r>
            <a:r>
              <a:rPr lang="ja-JP" altLang="en-US" sz="1100" dirty="0" smtClean="0">
                <a:latin typeface="+mn-ea"/>
              </a:rPr>
              <a:t>会社および一般</a:t>
            </a:r>
            <a:r>
              <a:rPr lang="ja-JP" altLang="en-US" sz="1100" dirty="0">
                <a:latin typeface="+mn-ea"/>
              </a:rPr>
              <a:t>社団法人セレッソ大阪スポーツクラブとスポンサー契約</a:t>
            </a:r>
            <a:r>
              <a:rPr lang="en-US" altLang="ja-JP" sz="1100" dirty="0">
                <a:latin typeface="+mn-ea"/>
              </a:rPr>
              <a:t>(</a:t>
            </a:r>
            <a:r>
              <a:rPr lang="ja-JP" altLang="en-US" sz="1100" dirty="0">
                <a:latin typeface="+mn-ea"/>
              </a:rPr>
              <a:t>長居コミュニケーションパートナー</a:t>
            </a:r>
            <a:r>
              <a:rPr lang="en-US" altLang="ja-JP" sz="1100" dirty="0">
                <a:latin typeface="+mn-ea"/>
              </a:rPr>
              <a:t>)</a:t>
            </a:r>
            <a:r>
              <a:rPr lang="ja-JP" altLang="en-US" sz="1100" dirty="0">
                <a:latin typeface="+mn-ea"/>
              </a:rPr>
              <a:t>を締結</a:t>
            </a:r>
            <a:r>
              <a:rPr lang="ja-JP" altLang="en-US" sz="1100" dirty="0" smtClean="0">
                <a:latin typeface="+mn-ea"/>
              </a:rPr>
              <a:t>して</a:t>
            </a:r>
            <a:r>
              <a:rPr lang="ja-JP" altLang="en-US" sz="1100" dirty="0" smtClean="0">
                <a:latin typeface="+mn-ea"/>
              </a:rPr>
              <a:t>おり、今回のサポーティングマッチはその一環としてのイベントです。</a:t>
            </a:r>
            <a:endParaRPr lang="ja-JP" altLang="en-US" sz="1100" dirty="0">
              <a:latin typeface="+mn-ea"/>
            </a:endParaRPr>
          </a:p>
          <a:p>
            <a:endParaRPr lang="en-US" altLang="ja-JP" sz="1100" dirty="0" smtClean="0">
              <a:latin typeface="+mn-ea"/>
            </a:endParaRPr>
          </a:p>
          <a:p>
            <a:endParaRPr lang="en-US" altLang="ja-JP" sz="1100" dirty="0">
              <a:latin typeface="+mn-ea"/>
            </a:endParaRPr>
          </a:p>
          <a:p>
            <a:endParaRPr lang="en-US" altLang="ja-JP" sz="1100" dirty="0" smtClean="0">
              <a:latin typeface="+mn-ea"/>
            </a:endParaRPr>
          </a:p>
          <a:p>
            <a:endParaRPr lang="en-US" altLang="ja-JP" sz="1100" dirty="0">
              <a:latin typeface="+mn-ea"/>
            </a:endParaRPr>
          </a:p>
          <a:p>
            <a:endParaRPr lang="en-US" altLang="ja-JP" sz="1100" dirty="0" smtClean="0">
              <a:latin typeface="+mn-ea"/>
            </a:endParaRPr>
          </a:p>
          <a:p>
            <a:endParaRPr lang="en-US" altLang="ja-JP" sz="1100" dirty="0" smtClean="0">
              <a:latin typeface="+mn-ea"/>
            </a:endParaRPr>
          </a:p>
          <a:p>
            <a:endParaRPr lang="en-US" altLang="ja-JP" sz="1100" dirty="0">
              <a:latin typeface="+mn-ea"/>
            </a:endParaRPr>
          </a:p>
          <a:p>
            <a:endParaRPr lang="en-US" altLang="ja-JP" sz="1100" dirty="0" smtClean="0">
              <a:latin typeface="+mn-ea"/>
            </a:endParaRPr>
          </a:p>
          <a:p>
            <a:endParaRPr lang="en-US" altLang="ja-JP" sz="1100" dirty="0">
              <a:latin typeface="+mn-ea"/>
            </a:endParaRPr>
          </a:p>
          <a:p>
            <a:endParaRPr lang="en-US" altLang="ja-JP" sz="1100" dirty="0" smtClean="0">
              <a:latin typeface="+mn-ea"/>
            </a:endParaRPr>
          </a:p>
          <a:p>
            <a:endParaRPr lang="en-US" altLang="ja-JP" sz="1100" dirty="0">
              <a:latin typeface="+mn-ea"/>
            </a:endParaRPr>
          </a:p>
          <a:p>
            <a:endParaRPr lang="en-US" altLang="ja-JP" sz="1100" dirty="0" smtClean="0">
              <a:latin typeface="+mn-ea"/>
            </a:endParaRPr>
          </a:p>
          <a:p>
            <a:endParaRPr lang="en-US" altLang="ja-JP" sz="1100" dirty="0" smtClean="0">
              <a:latin typeface="+mn-ea"/>
            </a:endParaRPr>
          </a:p>
          <a:p>
            <a:endParaRPr lang="en-US" altLang="ja-JP" sz="1100" dirty="0">
              <a:latin typeface="+mn-ea"/>
            </a:endParaRPr>
          </a:p>
          <a:p>
            <a:r>
              <a:rPr lang="ja-JP" altLang="en-US" sz="1100" dirty="0">
                <a:latin typeface="+mn-ea"/>
              </a:rPr>
              <a:t>当日は当社とセレッソのロゴ入りオリジナル団扇とショルダーバッグを先着</a:t>
            </a:r>
            <a:r>
              <a:rPr lang="en-US" altLang="ja-JP" sz="1100" dirty="0">
                <a:latin typeface="+mn-ea"/>
              </a:rPr>
              <a:t>15,000</a:t>
            </a:r>
            <a:r>
              <a:rPr lang="ja-JP" altLang="en-US" sz="1100" dirty="0">
                <a:latin typeface="+mn-ea"/>
              </a:rPr>
              <a:t>名様にプレゼント。 </a:t>
            </a:r>
          </a:p>
          <a:p>
            <a:r>
              <a:rPr lang="ja-JP" altLang="en-US" sz="1100" dirty="0" smtClean="0">
                <a:latin typeface="+mn-ea"/>
              </a:rPr>
              <a:t>また</a:t>
            </a:r>
            <a:r>
              <a:rPr lang="ja-JP" altLang="en-US" sz="1100" dirty="0">
                <a:latin typeface="+mn-ea"/>
              </a:rPr>
              <a:t>、スタジアムロビーで</a:t>
            </a:r>
            <a:r>
              <a:rPr lang="en-US" altLang="ja-JP" sz="1100" dirty="0">
                <a:latin typeface="+mn-ea"/>
              </a:rPr>
              <a:t>8K</a:t>
            </a:r>
            <a:r>
              <a:rPr lang="ja-JP" altLang="en-US" sz="1100" dirty="0">
                <a:latin typeface="+mn-ea"/>
              </a:rPr>
              <a:t>対応液晶テレビ「</a:t>
            </a:r>
            <a:r>
              <a:rPr lang="en-US" altLang="ja-JP" sz="1100" dirty="0">
                <a:latin typeface="+mn-ea"/>
              </a:rPr>
              <a:t>AQUOS 8K</a:t>
            </a:r>
            <a:r>
              <a:rPr lang="ja-JP" altLang="en-US" sz="1100" dirty="0">
                <a:latin typeface="+mn-ea"/>
              </a:rPr>
              <a:t>」の展示や、スタジアム内外に</a:t>
            </a:r>
            <a:r>
              <a:rPr lang="en-US" altLang="ja-JP" sz="1100" dirty="0">
                <a:latin typeface="+mn-ea"/>
              </a:rPr>
              <a:t>SHARP</a:t>
            </a:r>
            <a:r>
              <a:rPr lang="ja-JP" altLang="en-US" sz="1100" dirty="0">
                <a:latin typeface="+mn-ea"/>
              </a:rPr>
              <a:t>特設ブースを設け、来場者に向けた商品</a:t>
            </a:r>
            <a:r>
              <a:rPr lang="en-US" altLang="ja-JP" sz="1100" dirty="0">
                <a:latin typeface="+mn-ea"/>
              </a:rPr>
              <a:t>PR</a:t>
            </a:r>
            <a:r>
              <a:rPr lang="ja-JP" altLang="en-US" sz="1100" dirty="0">
                <a:latin typeface="+mn-ea"/>
              </a:rPr>
              <a:t>も行いました。</a:t>
            </a:r>
          </a:p>
          <a:p>
            <a:endParaRPr lang="en-US" altLang="ja-JP" sz="1100" dirty="0" smtClean="0">
              <a:latin typeface="+mn-ea"/>
            </a:endParaRPr>
          </a:p>
          <a:p>
            <a:r>
              <a:rPr lang="ja-JP" altLang="en-US" sz="1100" dirty="0">
                <a:latin typeface="+mn-ea"/>
              </a:rPr>
              <a:t>スタジアムのビジョンには、当社</a:t>
            </a:r>
            <a:r>
              <a:rPr lang="en-US" altLang="ja-JP" sz="1100" dirty="0">
                <a:latin typeface="+mn-ea"/>
              </a:rPr>
              <a:t>CM</a:t>
            </a:r>
            <a:r>
              <a:rPr lang="ja-JP" altLang="en-US" sz="1100" dirty="0">
                <a:latin typeface="+mn-ea"/>
              </a:rPr>
              <a:t>を試合前とハーフタイムに放映。バックスタンド側にはシャープのバナーが掲出され、さらには試合前セレモニーでセンターサークルバナーを掲示しました。</a:t>
            </a:r>
            <a:endParaRPr lang="en-US" altLang="ja-JP" sz="1100" dirty="0">
              <a:latin typeface="+mn-ea"/>
            </a:endParaRPr>
          </a:p>
          <a:p>
            <a:endParaRPr lang="en-US" altLang="ja-JP" sz="1100" dirty="0" smtClean="0">
              <a:latin typeface="+mn-ea"/>
            </a:endParaRPr>
          </a:p>
          <a:p>
            <a:r>
              <a:rPr lang="ja-JP" altLang="en-US" sz="1100" dirty="0" smtClean="0">
                <a:latin typeface="+mn-ea"/>
              </a:rPr>
              <a:t>当日は当社</a:t>
            </a:r>
            <a:r>
              <a:rPr lang="ja-JP" altLang="en-US" sz="1100" dirty="0">
                <a:latin typeface="+mn-ea"/>
              </a:rPr>
              <a:t>社員やご家族を含め</a:t>
            </a:r>
            <a:r>
              <a:rPr lang="ja-JP" altLang="en-US" sz="1100" dirty="0" smtClean="0">
                <a:latin typeface="+mn-ea"/>
              </a:rPr>
              <a:t>、多く</a:t>
            </a:r>
            <a:r>
              <a:rPr lang="ja-JP" altLang="en-US" sz="1100" dirty="0">
                <a:latin typeface="+mn-ea"/>
              </a:rPr>
              <a:t>の観客が</a:t>
            </a:r>
            <a:r>
              <a:rPr lang="ja-JP" altLang="en-US" sz="1100" dirty="0" smtClean="0">
                <a:latin typeface="+mn-ea"/>
              </a:rPr>
              <a:t>集まりました。セレッソ</a:t>
            </a:r>
            <a:r>
              <a:rPr lang="ja-JP" altLang="en-US" sz="1100" dirty="0">
                <a:latin typeface="+mn-ea"/>
              </a:rPr>
              <a:t>大阪が展開するサッカーの楽しさと、サポーティングマッチによる</a:t>
            </a:r>
            <a:r>
              <a:rPr lang="en-US" altLang="ja-JP" sz="1100" dirty="0">
                <a:latin typeface="+mn-ea"/>
              </a:rPr>
              <a:t>PR</a:t>
            </a:r>
            <a:r>
              <a:rPr lang="ja-JP" altLang="en-US" sz="1100" dirty="0">
                <a:latin typeface="+mn-ea"/>
              </a:rPr>
              <a:t>効果の高さを大いに実感されたのではないでしょうか。 </a:t>
            </a:r>
          </a:p>
          <a:p>
            <a:endParaRPr lang="ja-JP" altLang="en-US" sz="1100" dirty="0">
              <a:latin typeface="+mn-ea"/>
            </a:endParaRPr>
          </a:p>
          <a:p>
            <a:r>
              <a:rPr lang="ja-JP" altLang="en-US" sz="1100" dirty="0">
                <a:latin typeface="+mn-ea"/>
              </a:rPr>
              <a:t>これからもみんな</a:t>
            </a:r>
            <a:r>
              <a:rPr lang="ja-JP" altLang="en-US" sz="1100" dirty="0" smtClean="0">
                <a:latin typeface="+mn-ea"/>
              </a:rPr>
              <a:t>で、当社創業の地近くの長居を本拠地とするセレッソ大阪を</a:t>
            </a:r>
            <a:r>
              <a:rPr lang="ja-JP" altLang="en-US" sz="1100" dirty="0">
                <a:latin typeface="+mn-ea"/>
              </a:rPr>
              <a:t>応援してまいりましょう</a:t>
            </a:r>
            <a:r>
              <a:rPr lang="ja-JP" altLang="en-US" sz="1100" dirty="0" smtClean="0">
                <a:latin typeface="+mn-ea"/>
              </a:rPr>
              <a:t>！</a:t>
            </a:r>
            <a:endParaRPr lang="en-US" altLang="ja-JP" sz="1100" dirty="0" smtClean="0">
              <a:latin typeface="+mn-ea"/>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222" y="1900237"/>
            <a:ext cx="2775052" cy="2081289"/>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48" y="1900237"/>
            <a:ext cx="2775052" cy="2081289"/>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948" y="7056500"/>
            <a:ext cx="2792713" cy="1858900"/>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1607" y="7056500"/>
            <a:ext cx="2648467" cy="1858900"/>
          </a:xfrm>
          <a:prstGeom prst="rect">
            <a:avLst/>
          </a:prstGeom>
        </p:spPr>
      </p:pic>
    </p:spTree>
    <p:extLst>
      <p:ext uri="{BB962C8B-B14F-4D97-AF65-F5344CB8AC3E}">
        <p14:creationId xmlns:p14="http://schemas.microsoft.com/office/powerpoint/2010/main" val="540641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9544" y="6367514"/>
            <a:ext cx="6255835" cy="4642999"/>
          </a:xfrm>
          <a:ln w="12700" cap="rnd">
            <a:solidFill>
              <a:schemeClr val="accent1"/>
            </a:solidFill>
          </a:ln>
        </p:spPr>
        <p:txBody>
          <a:bodyPr anchor="t">
            <a:normAutofit fontScale="90000"/>
          </a:bodyPr>
          <a:lstStyle/>
          <a:p>
            <a:pPr>
              <a:lnSpc>
                <a:spcPct val="100000"/>
              </a:lnSpc>
            </a:pPr>
            <a:r>
              <a:rPr lang="ja-JP" altLang="en-US" sz="1600" b="1" dirty="0" smtClean="0">
                <a:latin typeface="+mj-ea"/>
              </a:rPr>
              <a:t>～</a:t>
            </a:r>
            <a:r>
              <a:rPr lang="en-US" altLang="ja-JP" sz="1600" b="1" dirty="0" smtClean="0">
                <a:latin typeface="+mj-ea"/>
              </a:rPr>
              <a:t>SHARP Blog</a:t>
            </a:r>
            <a:r>
              <a:rPr lang="ja-JP" altLang="en-US" sz="1600" b="1" dirty="0" smtClean="0">
                <a:latin typeface="+mj-ea"/>
              </a:rPr>
              <a:t>～</a:t>
            </a:r>
            <a:r>
              <a:rPr lang="ja-JP" altLang="en-US" sz="1600" b="1" dirty="0">
                <a:latin typeface="+mj-ea"/>
              </a:rPr>
              <a:t>　</a:t>
            </a:r>
            <a:r>
              <a:rPr lang="en-US" altLang="ja-JP" sz="1600" b="1" dirty="0" smtClean="0">
                <a:latin typeface="+mj-ea"/>
              </a:rPr>
              <a:t/>
            </a:r>
            <a:br>
              <a:rPr lang="en-US" altLang="ja-JP" sz="1600" b="1" dirty="0" smtClean="0">
                <a:latin typeface="+mj-ea"/>
              </a:rPr>
            </a:br>
            <a:r>
              <a:rPr lang="ja-JP" altLang="en-US" sz="1600" b="1" dirty="0">
                <a:latin typeface="+mj-ea"/>
              </a:rPr>
              <a:t>「</a:t>
            </a:r>
            <a:r>
              <a:rPr lang="ja-JP" altLang="en-US" sz="1600" b="1" dirty="0" smtClean="0">
                <a:latin typeface="+mj-ea"/>
              </a:rPr>
              <a:t>ホットクック</a:t>
            </a:r>
            <a:r>
              <a:rPr lang="ja-JP" altLang="en-US" sz="1600" b="1" dirty="0">
                <a:latin typeface="+mj-ea"/>
              </a:rPr>
              <a:t>で</a:t>
            </a:r>
            <a:r>
              <a:rPr lang="ja-JP" altLang="en-US" sz="1600" b="1" dirty="0" smtClean="0">
                <a:latin typeface="+mj-ea"/>
              </a:rPr>
              <a:t>作る</a:t>
            </a:r>
            <a:r>
              <a:rPr lang="en-US" altLang="ja-JP" sz="1600" b="1" dirty="0" smtClean="0">
                <a:latin typeface="+mj-ea"/>
              </a:rPr>
              <a:t>『</a:t>
            </a:r>
            <a:r>
              <a:rPr lang="ja-JP" altLang="en-US" sz="1600" b="1" dirty="0" smtClean="0">
                <a:latin typeface="+mj-ea"/>
              </a:rPr>
              <a:t>我が家</a:t>
            </a:r>
            <a:r>
              <a:rPr lang="ja-JP" altLang="en-US" sz="1600" b="1" dirty="0">
                <a:latin typeface="+mj-ea"/>
              </a:rPr>
              <a:t>の殿堂入り確実！麻婆</a:t>
            </a:r>
            <a:r>
              <a:rPr lang="ja-JP" altLang="en-US" sz="1600" b="1" dirty="0" smtClean="0">
                <a:latin typeface="+mj-ea"/>
              </a:rPr>
              <a:t>豆腐</a:t>
            </a:r>
            <a:r>
              <a:rPr lang="en-US" altLang="ja-JP" sz="1600" b="1" dirty="0" smtClean="0">
                <a:latin typeface="+mj-ea"/>
              </a:rPr>
              <a:t>』</a:t>
            </a:r>
            <a:r>
              <a:rPr lang="ja-JP" altLang="en-US" sz="1600" b="1" dirty="0" smtClean="0">
                <a:latin typeface="+mj-ea"/>
              </a:rPr>
              <a:t>の作り方</a:t>
            </a:r>
            <a:r>
              <a:rPr lang="ja-JP" altLang="en-US" sz="1600" b="1" dirty="0">
                <a:latin typeface="+mj-ea"/>
              </a:rPr>
              <a:t>と</a:t>
            </a:r>
            <a:r>
              <a:rPr lang="ja-JP" altLang="en-US" sz="1600" b="1" dirty="0" smtClean="0">
                <a:latin typeface="+mj-ea"/>
              </a:rPr>
              <a:t>、</a:t>
            </a:r>
            <a:r>
              <a:rPr lang="en-US" altLang="ja-JP" sz="1600" b="1" dirty="0" smtClean="0">
                <a:latin typeface="+mj-ea"/>
              </a:rPr>
              <a:t/>
            </a:r>
            <a:br>
              <a:rPr lang="en-US" altLang="ja-JP" sz="1600" b="1" dirty="0" smtClean="0">
                <a:latin typeface="+mj-ea"/>
              </a:rPr>
            </a:br>
            <a:r>
              <a:rPr lang="ja-JP" altLang="en-US" sz="1600" b="1" dirty="0" smtClean="0">
                <a:latin typeface="+mj-ea"/>
              </a:rPr>
              <a:t>つながる</a:t>
            </a:r>
            <a:r>
              <a:rPr lang="ja-JP" altLang="en-US" sz="1600" b="1" dirty="0">
                <a:latin typeface="+mj-ea"/>
              </a:rPr>
              <a:t>ホットクックの</a:t>
            </a:r>
            <a:r>
              <a:rPr lang="ja-JP" altLang="en-US" sz="1600" b="1" dirty="0" smtClean="0">
                <a:latin typeface="+mj-ea"/>
              </a:rPr>
              <a:t>魅力」</a:t>
            </a:r>
            <a:r>
              <a:rPr lang="en-US" altLang="ja-JP" sz="1200" dirty="0" smtClean="0">
                <a:latin typeface="+mn-ea"/>
                <a:ea typeface="+mn-ea"/>
              </a:rPr>
              <a:t/>
            </a:r>
            <a:br>
              <a:rPr lang="en-US" altLang="ja-JP" sz="1200" dirty="0" smtClean="0">
                <a:latin typeface="+mn-ea"/>
                <a:ea typeface="+mn-ea"/>
              </a:rPr>
            </a:b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　</a:t>
            </a:r>
            <a:r>
              <a:rPr lang="ja-JP" altLang="en-US" sz="1200" dirty="0">
                <a:latin typeface="+mn-ea"/>
                <a:ea typeface="+mn-ea"/>
              </a:rPr>
              <a:t>当社の水なし自動調理鍋 ヘルシオホットクック</a:t>
            </a:r>
            <a:r>
              <a:rPr lang="ja-JP" altLang="en-US" sz="1200" dirty="0" smtClean="0">
                <a:latin typeface="+mn-ea"/>
                <a:ea typeface="+mn-ea"/>
              </a:rPr>
              <a:t>。その魅力をひと言</a:t>
            </a:r>
            <a:r>
              <a:rPr lang="ja-JP" altLang="en-US" sz="1200" dirty="0">
                <a:latin typeface="+mn-ea"/>
                <a:ea typeface="+mn-ea"/>
              </a:rPr>
              <a:t>でお伝えできないのがもどかしいぐらい</a:t>
            </a:r>
            <a:r>
              <a:rPr lang="ja-JP" altLang="en-US" sz="1200" dirty="0" smtClean="0">
                <a:latin typeface="+mn-ea"/>
                <a:ea typeface="+mn-ea"/>
              </a:rPr>
              <a:t>。今回</a:t>
            </a:r>
            <a:r>
              <a:rPr lang="ja-JP" altLang="en-US" sz="1200" dirty="0">
                <a:latin typeface="+mn-ea"/>
                <a:ea typeface="+mn-ea"/>
              </a:rPr>
              <a:t>はシャープの本社もある大阪府堺市で薬膳料理教室を主宰するまゆみ先生と、教室に通う生徒の皆さまがたにお話を伺いました</a:t>
            </a:r>
            <a:r>
              <a:rPr lang="ja-JP" altLang="en-US" sz="1200" dirty="0" smtClean="0">
                <a:latin typeface="+mn-ea"/>
                <a:ea typeface="+mn-ea"/>
              </a:rPr>
              <a:t>。まゆみ</a:t>
            </a:r>
            <a:r>
              <a:rPr lang="ja-JP" altLang="en-US" sz="1200" dirty="0">
                <a:latin typeface="+mn-ea"/>
                <a:ea typeface="+mn-ea"/>
              </a:rPr>
              <a:t>先生はホットクックをご愛用で、日々のお料理にご活用いただいているとのこと。ホットクックに惚れこみ、教室の生徒さんにも勧めていただいているそうです。</a:t>
            </a:r>
            <a:br>
              <a:rPr lang="ja-JP" altLang="en-US"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a:latin typeface="+mn-ea"/>
                <a:ea typeface="+mn-ea"/>
              </a:rPr>
              <a:t/>
            </a:r>
            <a:br>
              <a:rPr lang="en-US" altLang="ja-JP" sz="1200" dirty="0">
                <a:latin typeface="+mn-ea"/>
                <a:ea typeface="+mn-ea"/>
              </a:rPr>
            </a:br>
            <a:r>
              <a:rPr lang="en-US" altLang="ja-JP" sz="1200" dirty="0" smtClean="0">
                <a:latin typeface="+mn-ea"/>
                <a:ea typeface="+mn-ea"/>
              </a:rPr>
              <a:t/>
            </a:r>
            <a:br>
              <a:rPr lang="en-US" altLang="ja-JP" sz="1200" dirty="0" smtClean="0">
                <a:latin typeface="+mn-ea"/>
                <a:ea typeface="+mn-ea"/>
              </a:rPr>
            </a:b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ブログでは、まゆみ先生や生徒の皆さんがホットクックの</a:t>
            </a:r>
            <a:r>
              <a:rPr lang="ja-JP" altLang="en-US" sz="1200" dirty="0">
                <a:latin typeface="+mn-ea"/>
                <a:ea typeface="+mn-ea"/>
              </a:rPr>
              <a:t>便利</a:t>
            </a:r>
            <a:r>
              <a:rPr lang="ja-JP" altLang="en-US" sz="1200" dirty="0" smtClean="0">
                <a:latin typeface="+mn-ea"/>
                <a:ea typeface="+mn-ea"/>
              </a:rPr>
              <a:t>さや、クラウド対応機能でどんなことができるのかといったことを話してくださっています。また、実際にホットクックで作ったお料理をご紹介。ホットクックで作る絶品麻婆豆腐の作り方を掲載していますので、ぜひ挑戦してみてください。</a:t>
            </a:r>
            <a:r>
              <a:rPr lang="en-US" altLang="ja-JP" sz="1200" dirty="0" smtClean="0">
                <a:latin typeface="+mn-ea"/>
                <a:ea typeface="+mn-ea"/>
              </a:rPr>
              <a:t/>
            </a:r>
            <a:br>
              <a:rPr lang="en-US" altLang="ja-JP" sz="1200" dirty="0" smtClean="0">
                <a:latin typeface="+mn-ea"/>
                <a:ea typeface="+mn-ea"/>
              </a:rPr>
            </a:br>
            <a:r>
              <a:rPr lang="en-US" altLang="ja-JP" sz="1200" dirty="0"/>
              <a:t/>
            </a:r>
            <a:br>
              <a:rPr lang="en-US" altLang="ja-JP" sz="1200" dirty="0"/>
            </a:br>
            <a:r>
              <a:rPr lang="ja-JP" altLang="en-US" sz="1200" dirty="0"/>
              <a:t>　全文はこちらからお読みいただけます</a:t>
            </a:r>
            <a:br>
              <a:rPr lang="ja-JP" altLang="en-US" sz="1200" dirty="0"/>
            </a:br>
            <a:r>
              <a:rPr lang="ja-JP" altLang="en-US" sz="1200" dirty="0"/>
              <a:t>　　</a:t>
            </a:r>
            <a:r>
              <a:rPr lang="ja-JP" altLang="en-US" sz="1200" dirty="0" smtClean="0"/>
              <a:t>（</a:t>
            </a:r>
            <a:r>
              <a:rPr lang="en-US" altLang="ja-JP" sz="1200" dirty="0"/>
              <a:t>https://blog.sharp.co.jp/2018/07/23/13683/</a:t>
            </a:r>
            <a:r>
              <a:rPr lang="ja-JP" altLang="en-US" sz="1200" dirty="0" smtClean="0"/>
              <a:t>）</a:t>
            </a:r>
            <a:r>
              <a:rPr lang="ja-JP" altLang="en-US" sz="1200" dirty="0"/>
              <a:t/>
            </a:r>
            <a:br>
              <a:rPr lang="ja-JP" altLang="en-US" sz="1200" dirty="0"/>
            </a:br>
            <a:r>
              <a:rPr lang="en-US" altLang="ja-JP" sz="1000" dirty="0" smtClean="0"/>
              <a:t/>
            </a:r>
            <a:br>
              <a:rPr lang="en-US" altLang="ja-JP" sz="1000" dirty="0" smtClean="0"/>
            </a:br>
            <a:r>
              <a:rPr lang="ja-JP" altLang="en-US" sz="1000" dirty="0" smtClean="0"/>
              <a:t>　　</a:t>
            </a:r>
            <a:r>
              <a:rPr lang="en-US" altLang="ja-JP" sz="1200" dirty="0">
                <a:latin typeface="+mn-ea"/>
                <a:ea typeface="+mn-ea"/>
              </a:rPr>
              <a:t/>
            </a:r>
            <a:br>
              <a:rPr lang="en-US" altLang="ja-JP" sz="1200" dirty="0">
                <a:latin typeface="+mn-ea"/>
                <a:ea typeface="+mn-ea"/>
              </a:rPr>
            </a:br>
            <a:r>
              <a:rPr lang="ja-JP" altLang="en-US" sz="1000" dirty="0" smtClean="0"/>
              <a:t>　　　　　　</a:t>
            </a:r>
            <a:r>
              <a:rPr lang="en-US" altLang="ja-JP" sz="1000" dirty="0"/>
              <a:t/>
            </a:r>
            <a:br>
              <a:rPr lang="en-US" altLang="ja-JP" sz="1000" dirty="0"/>
            </a:br>
            <a:endParaRPr kumimoji="1" lang="ja-JP" altLang="en-US" sz="1000" dirty="0"/>
          </a:p>
        </p:txBody>
      </p:sp>
      <p:sp>
        <p:nvSpPr>
          <p:cNvPr id="12" name="タイトル 1"/>
          <p:cNvSpPr txBox="1">
            <a:spLocks/>
          </p:cNvSpPr>
          <p:nvPr/>
        </p:nvSpPr>
        <p:spPr>
          <a:xfrm>
            <a:off x="186496" y="933450"/>
            <a:ext cx="6258881" cy="5324475"/>
          </a:xfrm>
          <a:prstGeom prst="rect">
            <a:avLst/>
          </a:prstGeom>
          <a:ln w="12700" cap="rnd">
            <a:solidFill>
              <a:schemeClr val="accent1"/>
            </a:solidFill>
          </a:ln>
        </p:spPr>
        <p:txBody>
          <a:bodyPr vert="horz" lIns="91440" tIns="45720" rIns="91440" bIns="45720" rtlCol="0" anchor="t">
            <a:normAutofit fontScale="2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5600" b="1" dirty="0" smtClean="0">
                <a:latin typeface="+mn-ea"/>
                <a:ea typeface="+mn-ea"/>
              </a:rPr>
              <a:t>～</a:t>
            </a:r>
            <a:r>
              <a:rPr lang="en-US" altLang="ja-JP" sz="5600" b="1" dirty="0">
                <a:latin typeface="+mn-ea"/>
                <a:ea typeface="+mn-ea"/>
              </a:rPr>
              <a:t>SHARP Blog</a:t>
            </a:r>
            <a:r>
              <a:rPr lang="ja-JP" altLang="en-US" sz="5600" b="1" dirty="0">
                <a:latin typeface="+mn-ea"/>
                <a:ea typeface="+mn-ea"/>
              </a:rPr>
              <a:t>～</a:t>
            </a:r>
          </a:p>
          <a:p>
            <a:pPr>
              <a:lnSpc>
                <a:spcPct val="120000"/>
              </a:lnSpc>
            </a:pPr>
            <a:r>
              <a:rPr lang="ja-JP" altLang="en-US" sz="5600" b="1" dirty="0">
                <a:latin typeface="+mn-ea"/>
                <a:ea typeface="+mn-ea"/>
              </a:rPr>
              <a:t>「あなたのパートナーに進化する</a:t>
            </a:r>
            <a:r>
              <a:rPr lang="ja-JP" altLang="en-US" sz="5600" b="1" dirty="0" smtClean="0">
                <a:latin typeface="+mn-ea"/>
                <a:ea typeface="+mn-ea"/>
              </a:rPr>
              <a:t>テレビ</a:t>
            </a:r>
            <a:r>
              <a:rPr lang="en-US" altLang="ja-JP" sz="5600" b="1" dirty="0" smtClean="0">
                <a:latin typeface="+mn-ea"/>
                <a:ea typeface="+mn-ea"/>
              </a:rPr>
              <a:t>『</a:t>
            </a:r>
            <a:r>
              <a:rPr lang="en-US" altLang="ja-JP" sz="5600" b="1" dirty="0" err="1" smtClean="0">
                <a:latin typeface="+mn-ea"/>
                <a:ea typeface="+mn-ea"/>
              </a:rPr>
              <a:t>AIoT</a:t>
            </a:r>
            <a:r>
              <a:rPr lang="ja-JP" altLang="en-US" sz="5600" b="1" dirty="0">
                <a:latin typeface="+mn-ea"/>
                <a:ea typeface="+mn-ea"/>
              </a:rPr>
              <a:t>対応液晶</a:t>
            </a:r>
            <a:r>
              <a:rPr lang="ja-JP" altLang="en-US" sz="5600" b="1" dirty="0" smtClean="0">
                <a:latin typeface="+mn-ea"/>
                <a:ea typeface="+mn-ea"/>
              </a:rPr>
              <a:t>テレビ</a:t>
            </a:r>
            <a:r>
              <a:rPr lang="en-US" altLang="ja-JP" sz="5600" b="1" dirty="0" smtClean="0">
                <a:latin typeface="+mn-ea"/>
                <a:ea typeface="+mn-ea"/>
              </a:rPr>
              <a:t>』</a:t>
            </a:r>
            <a:r>
              <a:rPr lang="ja-JP" altLang="en-US" sz="5600" b="1" dirty="0" smtClean="0">
                <a:latin typeface="+mn-ea"/>
                <a:ea typeface="+mn-ea"/>
              </a:rPr>
              <a:t>の</a:t>
            </a:r>
            <a:r>
              <a:rPr lang="en-US" altLang="ja-JP" sz="5600" b="1" dirty="0" smtClean="0">
                <a:latin typeface="+mn-ea"/>
                <a:ea typeface="+mn-ea"/>
              </a:rPr>
              <a:t>『</a:t>
            </a:r>
            <a:r>
              <a:rPr lang="ja-JP" altLang="en-US" sz="5600" b="1" dirty="0" smtClean="0">
                <a:latin typeface="+mn-ea"/>
                <a:ea typeface="+mn-ea"/>
              </a:rPr>
              <a:t>ココロ配り</a:t>
            </a:r>
            <a:r>
              <a:rPr lang="en-US" altLang="ja-JP" sz="5600" b="1" dirty="0" smtClean="0">
                <a:latin typeface="+mn-ea"/>
                <a:ea typeface="+mn-ea"/>
              </a:rPr>
              <a:t>』</a:t>
            </a:r>
            <a:r>
              <a:rPr lang="ja-JP" altLang="en-US" sz="5600" b="1" dirty="0" smtClean="0">
                <a:latin typeface="+mn-ea"/>
                <a:ea typeface="+mn-ea"/>
              </a:rPr>
              <a:t>」　</a:t>
            </a:r>
            <a:r>
              <a:rPr lang="en-US" altLang="ja-JP" sz="3700" b="1" dirty="0" smtClean="0">
                <a:latin typeface="+mn-ea"/>
                <a:ea typeface="+mn-ea"/>
              </a:rPr>
              <a:t/>
            </a:r>
            <a:br>
              <a:rPr lang="en-US" altLang="ja-JP" sz="3700" b="1" dirty="0" smtClean="0">
                <a:latin typeface="+mn-ea"/>
                <a:ea typeface="+mn-ea"/>
              </a:rPr>
            </a:br>
            <a:r>
              <a:rPr lang="ja-JP" altLang="en-US" sz="3700" dirty="0" smtClean="0">
                <a:latin typeface="+mn-ea"/>
                <a:ea typeface="+mn-ea"/>
              </a:rPr>
              <a:t>　</a:t>
            </a:r>
            <a:r>
              <a:rPr lang="en-US" altLang="ja-JP" sz="3700" dirty="0" smtClean="0">
                <a:latin typeface="+mn-ea"/>
                <a:ea typeface="+mn-ea"/>
              </a:rPr>
              <a:t/>
            </a:r>
            <a:br>
              <a:rPr lang="en-US" altLang="ja-JP" sz="3700" dirty="0" smtClean="0">
                <a:latin typeface="+mn-ea"/>
                <a:ea typeface="+mn-ea"/>
              </a:rPr>
            </a:br>
            <a:r>
              <a:rPr lang="ja-JP" altLang="en-US" sz="4400" dirty="0">
                <a:latin typeface="+mn-ea"/>
                <a:ea typeface="+mn-ea"/>
              </a:rPr>
              <a:t>　当社は、事業ビジョン「</a:t>
            </a:r>
            <a:r>
              <a:rPr lang="en-US" altLang="ja-JP" sz="4400" dirty="0">
                <a:latin typeface="+mn-ea"/>
                <a:ea typeface="+mn-ea"/>
              </a:rPr>
              <a:t>8K</a:t>
            </a:r>
            <a:r>
              <a:rPr lang="ja-JP" altLang="en-US" sz="4400" dirty="0">
                <a:latin typeface="+mn-ea"/>
                <a:ea typeface="+mn-ea"/>
              </a:rPr>
              <a:t>と</a:t>
            </a:r>
            <a:r>
              <a:rPr lang="en-US" altLang="ja-JP" sz="4400" dirty="0" err="1" smtClean="0">
                <a:latin typeface="+mn-ea"/>
                <a:ea typeface="+mn-ea"/>
              </a:rPr>
              <a:t>AIoT</a:t>
            </a:r>
            <a:r>
              <a:rPr lang="ja-JP" altLang="en-US" sz="4400" dirty="0" smtClean="0">
                <a:latin typeface="+mn-ea"/>
                <a:ea typeface="+mn-ea"/>
              </a:rPr>
              <a:t>で</a:t>
            </a:r>
            <a:r>
              <a:rPr lang="ja-JP" altLang="en-US" sz="4400" dirty="0">
                <a:latin typeface="+mn-ea"/>
                <a:ea typeface="+mn-ea"/>
              </a:rPr>
              <a:t>世界を変える」の下、各種製品やサービスを展開しています。</a:t>
            </a:r>
            <a:r>
              <a:rPr lang="en-US" altLang="ja-JP" sz="4400" dirty="0" err="1">
                <a:latin typeface="+mn-ea"/>
                <a:ea typeface="+mn-ea"/>
              </a:rPr>
              <a:t>AIoT</a:t>
            </a:r>
            <a:r>
              <a:rPr lang="ja-JP" altLang="en-US" sz="4400" dirty="0">
                <a:latin typeface="+mn-ea"/>
                <a:ea typeface="+mn-ea"/>
              </a:rPr>
              <a:t>を活用したクラウドサービス「</a:t>
            </a:r>
            <a:r>
              <a:rPr lang="en-US" altLang="ja-JP" sz="4400" dirty="0">
                <a:latin typeface="+mn-ea"/>
                <a:ea typeface="+mn-ea"/>
              </a:rPr>
              <a:t>COCORO</a:t>
            </a:r>
            <a:r>
              <a:rPr lang="ja-JP" altLang="en-US" sz="4400" dirty="0">
                <a:latin typeface="+mn-ea"/>
                <a:ea typeface="+mn-ea"/>
              </a:rPr>
              <a:t>＋」では、「</a:t>
            </a:r>
            <a:r>
              <a:rPr lang="en-US" altLang="ja-JP" sz="4400" dirty="0">
                <a:latin typeface="+mn-ea"/>
                <a:ea typeface="+mn-ea"/>
              </a:rPr>
              <a:t>COCORO KITCHEN</a:t>
            </a:r>
            <a:r>
              <a:rPr lang="ja-JP" altLang="en-US" sz="4400" dirty="0">
                <a:latin typeface="+mn-ea"/>
                <a:ea typeface="+mn-ea"/>
              </a:rPr>
              <a:t>」</a:t>
            </a:r>
            <a:r>
              <a:rPr lang="en-US" altLang="ja-JP" sz="4400" dirty="0">
                <a:latin typeface="+mn-ea"/>
                <a:ea typeface="+mn-ea"/>
              </a:rPr>
              <a:t>(</a:t>
            </a:r>
            <a:r>
              <a:rPr lang="ja-JP" altLang="en-US" sz="4400" dirty="0">
                <a:latin typeface="+mn-ea"/>
                <a:ea typeface="+mn-ea"/>
              </a:rPr>
              <a:t>調理家電</a:t>
            </a:r>
            <a:r>
              <a:rPr lang="en-US" altLang="ja-JP" sz="4400" dirty="0">
                <a:latin typeface="+mn-ea"/>
                <a:ea typeface="+mn-ea"/>
              </a:rPr>
              <a:t>)</a:t>
            </a:r>
            <a:r>
              <a:rPr lang="ja-JP" altLang="en-US" sz="4400" dirty="0" err="1">
                <a:latin typeface="+mn-ea"/>
                <a:ea typeface="+mn-ea"/>
              </a:rPr>
              <a:t>、</a:t>
            </a:r>
            <a:r>
              <a:rPr lang="ja-JP" altLang="en-US" sz="4400" dirty="0">
                <a:latin typeface="+mn-ea"/>
                <a:ea typeface="+mn-ea"/>
              </a:rPr>
              <a:t>「</a:t>
            </a:r>
            <a:r>
              <a:rPr lang="en-US" altLang="ja-JP" sz="4400" dirty="0">
                <a:latin typeface="+mn-ea"/>
                <a:ea typeface="+mn-ea"/>
              </a:rPr>
              <a:t>COCORO AIR</a:t>
            </a:r>
            <a:r>
              <a:rPr lang="ja-JP" altLang="en-US" sz="4400" dirty="0">
                <a:latin typeface="+mn-ea"/>
                <a:ea typeface="+mn-ea"/>
              </a:rPr>
              <a:t>」</a:t>
            </a:r>
            <a:r>
              <a:rPr lang="en-US" altLang="ja-JP" sz="4400" dirty="0">
                <a:latin typeface="+mn-ea"/>
                <a:ea typeface="+mn-ea"/>
              </a:rPr>
              <a:t>(</a:t>
            </a:r>
            <a:r>
              <a:rPr lang="ja-JP" altLang="en-US" sz="4400" dirty="0">
                <a:latin typeface="+mn-ea"/>
                <a:ea typeface="+mn-ea"/>
              </a:rPr>
              <a:t>空調機器</a:t>
            </a:r>
            <a:r>
              <a:rPr lang="en-US" altLang="ja-JP" sz="4400" dirty="0">
                <a:latin typeface="+mn-ea"/>
                <a:ea typeface="+mn-ea"/>
              </a:rPr>
              <a:t>)</a:t>
            </a:r>
            <a:r>
              <a:rPr lang="ja-JP" altLang="en-US" sz="4400" dirty="0" err="1">
                <a:latin typeface="+mn-ea"/>
                <a:ea typeface="+mn-ea"/>
              </a:rPr>
              <a:t>、</a:t>
            </a:r>
            <a:r>
              <a:rPr lang="ja-JP" altLang="en-US" sz="4400" dirty="0">
                <a:latin typeface="+mn-ea"/>
                <a:ea typeface="+mn-ea"/>
              </a:rPr>
              <a:t>「</a:t>
            </a:r>
            <a:r>
              <a:rPr lang="en-US" altLang="ja-JP" sz="4400" dirty="0">
                <a:latin typeface="+mn-ea"/>
                <a:ea typeface="+mn-ea"/>
              </a:rPr>
              <a:t>COCORO VISION</a:t>
            </a:r>
            <a:r>
              <a:rPr lang="ja-JP" altLang="en-US" sz="4400" dirty="0">
                <a:latin typeface="+mn-ea"/>
                <a:ea typeface="+mn-ea"/>
              </a:rPr>
              <a:t>」</a:t>
            </a:r>
            <a:r>
              <a:rPr lang="en-US" altLang="ja-JP" sz="4400" dirty="0">
                <a:latin typeface="+mn-ea"/>
                <a:ea typeface="+mn-ea"/>
              </a:rPr>
              <a:t>(</a:t>
            </a:r>
            <a:r>
              <a:rPr lang="ja-JP" altLang="en-US" sz="4400" dirty="0">
                <a:latin typeface="+mn-ea"/>
                <a:ea typeface="+mn-ea"/>
              </a:rPr>
              <a:t>テレビ</a:t>
            </a:r>
            <a:r>
              <a:rPr lang="en-US" altLang="ja-JP" sz="4400" dirty="0">
                <a:latin typeface="+mn-ea"/>
                <a:ea typeface="+mn-ea"/>
              </a:rPr>
              <a:t>)</a:t>
            </a:r>
            <a:r>
              <a:rPr lang="ja-JP" altLang="en-US" sz="4400" dirty="0">
                <a:latin typeface="+mn-ea"/>
                <a:ea typeface="+mn-ea"/>
              </a:rPr>
              <a:t>などの多数のサービスが提供されており、今夏には「</a:t>
            </a:r>
            <a:r>
              <a:rPr lang="en-US" altLang="ja-JP" sz="4400" dirty="0">
                <a:latin typeface="+mn-ea"/>
                <a:ea typeface="+mn-ea"/>
              </a:rPr>
              <a:t>COCORO PET</a:t>
            </a:r>
            <a:r>
              <a:rPr lang="ja-JP" altLang="en-US" sz="4400" dirty="0">
                <a:latin typeface="+mn-ea"/>
                <a:ea typeface="+mn-ea"/>
              </a:rPr>
              <a:t>」</a:t>
            </a:r>
            <a:r>
              <a:rPr lang="en-US" altLang="ja-JP" sz="4400" dirty="0">
                <a:latin typeface="+mn-ea"/>
                <a:ea typeface="+mn-ea"/>
              </a:rPr>
              <a:t>(</a:t>
            </a:r>
            <a:r>
              <a:rPr lang="ja-JP" altLang="en-US" sz="4400" dirty="0">
                <a:latin typeface="+mn-ea"/>
                <a:ea typeface="+mn-ea"/>
              </a:rPr>
              <a:t>ペット用製品</a:t>
            </a:r>
            <a:r>
              <a:rPr lang="en-US" altLang="ja-JP" sz="4400" dirty="0">
                <a:latin typeface="+mn-ea"/>
                <a:ea typeface="+mn-ea"/>
              </a:rPr>
              <a:t>)</a:t>
            </a:r>
            <a:r>
              <a:rPr lang="ja-JP" altLang="en-US" sz="4400" dirty="0">
                <a:latin typeface="+mn-ea"/>
                <a:ea typeface="+mn-ea"/>
              </a:rPr>
              <a:t>も加わる等、拡張を続けています</a:t>
            </a:r>
            <a:r>
              <a:rPr lang="ja-JP" altLang="en-US" sz="4400" dirty="0" smtClean="0">
                <a:latin typeface="+mn-ea"/>
                <a:ea typeface="+mn-ea"/>
              </a:rPr>
              <a:t>。</a:t>
            </a:r>
            <a:endParaRPr lang="en-US" altLang="ja-JP" sz="4400" dirty="0" smtClean="0">
              <a:latin typeface="+mn-ea"/>
              <a:ea typeface="+mn-ea"/>
            </a:endParaRPr>
          </a:p>
          <a:p>
            <a:pPr>
              <a:lnSpc>
                <a:spcPct val="120000"/>
              </a:lnSpc>
            </a:pPr>
            <a:endParaRPr lang="en-US" altLang="ja-JP" sz="4400" dirty="0">
              <a:latin typeface="+mn-ea"/>
              <a:ea typeface="+mn-ea"/>
            </a:endParaRPr>
          </a:p>
          <a:p>
            <a:pPr>
              <a:lnSpc>
                <a:spcPct val="120000"/>
              </a:lnSpc>
            </a:pPr>
            <a:endParaRPr lang="en-US" altLang="ja-JP" sz="4400" dirty="0" smtClean="0">
              <a:latin typeface="+mn-ea"/>
              <a:ea typeface="+mn-ea"/>
            </a:endParaRPr>
          </a:p>
          <a:p>
            <a:pPr>
              <a:lnSpc>
                <a:spcPct val="120000"/>
              </a:lnSpc>
            </a:pPr>
            <a:endParaRPr lang="en-US" altLang="ja-JP" sz="4400" dirty="0">
              <a:latin typeface="+mn-ea"/>
              <a:ea typeface="+mn-ea"/>
            </a:endParaRPr>
          </a:p>
          <a:p>
            <a:pPr>
              <a:lnSpc>
                <a:spcPct val="120000"/>
              </a:lnSpc>
            </a:pPr>
            <a:endParaRPr lang="en-US" altLang="ja-JP" sz="4400" dirty="0" smtClean="0">
              <a:latin typeface="+mn-ea"/>
              <a:ea typeface="+mn-ea"/>
            </a:endParaRPr>
          </a:p>
          <a:p>
            <a:pPr>
              <a:lnSpc>
                <a:spcPct val="120000"/>
              </a:lnSpc>
            </a:pPr>
            <a:endParaRPr lang="en-US" altLang="ja-JP" sz="4400" dirty="0">
              <a:latin typeface="+mn-ea"/>
              <a:ea typeface="+mn-ea"/>
            </a:endParaRPr>
          </a:p>
          <a:p>
            <a:pPr>
              <a:lnSpc>
                <a:spcPct val="120000"/>
              </a:lnSpc>
            </a:pPr>
            <a:endParaRPr lang="en-US" altLang="ja-JP" sz="4400" dirty="0" smtClean="0">
              <a:latin typeface="+mn-ea"/>
              <a:ea typeface="+mn-ea"/>
            </a:endParaRPr>
          </a:p>
          <a:p>
            <a:pPr>
              <a:lnSpc>
                <a:spcPct val="120000"/>
              </a:lnSpc>
            </a:pPr>
            <a:endParaRPr lang="en-US" altLang="ja-JP" sz="4400" dirty="0">
              <a:latin typeface="+mn-ea"/>
              <a:ea typeface="+mn-ea"/>
            </a:endParaRPr>
          </a:p>
          <a:p>
            <a:pPr>
              <a:lnSpc>
                <a:spcPct val="120000"/>
              </a:lnSpc>
            </a:pPr>
            <a:endParaRPr lang="en-US" altLang="ja-JP" sz="4400" dirty="0" smtClean="0">
              <a:latin typeface="+mn-ea"/>
              <a:ea typeface="+mn-ea"/>
            </a:endParaRPr>
          </a:p>
          <a:p>
            <a:pPr>
              <a:lnSpc>
                <a:spcPct val="120000"/>
              </a:lnSpc>
            </a:pPr>
            <a:r>
              <a:rPr lang="ja-JP" altLang="en-US" sz="4400" dirty="0" smtClean="0">
                <a:latin typeface="+mn-ea"/>
                <a:ea typeface="+mn-ea"/>
              </a:rPr>
              <a:t>「</a:t>
            </a:r>
            <a:r>
              <a:rPr lang="en-US" altLang="ja-JP" sz="4400" dirty="0" smtClean="0">
                <a:latin typeface="+mn-ea"/>
                <a:ea typeface="+mn-ea"/>
              </a:rPr>
              <a:t>COCORO+</a:t>
            </a:r>
            <a:r>
              <a:rPr lang="ja-JP" altLang="en-US" sz="4400" dirty="0" smtClean="0">
                <a:latin typeface="+mn-ea"/>
                <a:ea typeface="+mn-ea"/>
              </a:rPr>
              <a:t>」のロゴを右に傾けると、漢字の「心」に</a:t>
            </a:r>
            <a:r>
              <a:rPr lang="ja-JP" altLang="en-US" sz="4400" dirty="0">
                <a:latin typeface="+mn-ea"/>
                <a:ea typeface="+mn-ea"/>
              </a:rPr>
              <a:t>なります。ロゴにも「ココロ」を込めて、当社の「</a:t>
            </a:r>
            <a:r>
              <a:rPr lang="en-US" altLang="ja-JP" sz="4400" dirty="0">
                <a:latin typeface="+mn-ea"/>
                <a:ea typeface="+mn-ea"/>
              </a:rPr>
              <a:t>COCORO+</a:t>
            </a:r>
            <a:r>
              <a:rPr lang="ja-JP" altLang="en-US" sz="4400" dirty="0">
                <a:latin typeface="+mn-ea"/>
                <a:ea typeface="+mn-ea"/>
              </a:rPr>
              <a:t>」は展開されているのです。</a:t>
            </a:r>
            <a:endParaRPr lang="en-US" altLang="ja-JP" sz="4400" dirty="0" smtClean="0">
              <a:latin typeface="+mn-ea"/>
              <a:ea typeface="+mn-ea"/>
            </a:endParaRPr>
          </a:p>
          <a:p>
            <a:pPr>
              <a:lnSpc>
                <a:spcPct val="120000"/>
              </a:lnSpc>
            </a:pPr>
            <a:endParaRPr lang="en-US" altLang="ja-JP" sz="4400" dirty="0">
              <a:latin typeface="+mn-ea"/>
              <a:ea typeface="+mn-ea"/>
            </a:endParaRPr>
          </a:p>
          <a:p>
            <a:pPr>
              <a:lnSpc>
                <a:spcPct val="120000"/>
              </a:lnSpc>
            </a:pPr>
            <a:r>
              <a:rPr lang="ja-JP" altLang="en-US" sz="4400" dirty="0" smtClean="0">
                <a:latin typeface="+mn-ea"/>
                <a:ea typeface="+mn-ea"/>
              </a:rPr>
              <a:t>今回のブログでは、当社の</a:t>
            </a:r>
            <a:r>
              <a:rPr lang="en-US" altLang="ja-JP" sz="4400" dirty="0" err="1" smtClean="0">
                <a:latin typeface="+mn-ea"/>
                <a:ea typeface="+mn-ea"/>
              </a:rPr>
              <a:t>AIoT</a:t>
            </a:r>
            <a:r>
              <a:rPr lang="ja-JP" altLang="en-US" sz="4400" dirty="0" smtClean="0">
                <a:latin typeface="+mn-ea"/>
                <a:ea typeface="+mn-ea"/>
              </a:rPr>
              <a:t>対応液晶テレビで提供しているサービス「</a:t>
            </a:r>
            <a:r>
              <a:rPr lang="en-US" altLang="ja-JP" sz="4400" dirty="0" smtClean="0">
                <a:latin typeface="+mn-ea"/>
                <a:ea typeface="+mn-ea"/>
              </a:rPr>
              <a:t>COCORO VISION</a:t>
            </a:r>
            <a:r>
              <a:rPr lang="ja-JP" altLang="en-US" sz="4400" dirty="0" smtClean="0">
                <a:latin typeface="+mn-ea"/>
                <a:ea typeface="+mn-ea"/>
              </a:rPr>
              <a:t>」を中心にご紹介しています。「</a:t>
            </a:r>
            <a:r>
              <a:rPr lang="en-US" altLang="ja-JP" sz="4400" dirty="0" smtClean="0">
                <a:latin typeface="+mn-ea"/>
                <a:ea typeface="+mn-ea"/>
              </a:rPr>
              <a:t>COCORO</a:t>
            </a:r>
            <a:r>
              <a:rPr lang="ja-JP" altLang="en-US" sz="4400" dirty="0" smtClean="0">
                <a:latin typeface="+mn-ea"/>
                <a:ea typeface="+mn-ea"/>
              </a:rPr>
              <a:t>　</a:t>
            </a:r>
            <a:r>
              <a:rPr lang="en-US" altLang="ja-JP" sz="4400" dirty="0" smtClean="0">
                <a:latin typeface="+mn-ea"/>
                <a:ea typeface="+mn-ea"/>
              </a:rPr>
              <a:t>VISION</a:t>
            </a:r>
            <a:r>
              <a:rPr lang="ja-JP" altLang="en-US" sz="4400" dirty="0" smtClean="0">
                <a:latin typeface="+mn-ea"/>
                <a:ea typeface="+mn-ea"/>
              </a:rPr>
              <a:t>」では以下のコンテンツをオススメ！</a:t>
            </a:r>
            <a:endParaRPr lang="en-US" altLang="ja-JP" sz="4400" dirty="0" smtClean="0">
              <a:latin typeface="+mn-ea"/>
              <a:ea typeface="+mn-ea"/>
            </a:endParaRPr>
          </a:p>
          <a:p>
            <a:pPr>
              <a:lnSpc>
                <a:spcPct val="120000"/>
              </a:lnSpc>
            </a:pPr>
            <a:endParaRPr lang="en-US" altLang="ja-JP" sz="4400" dirty="0">
              <a:latin typeface="+mn-ea"/>
              <a:ea typeface="+mn-ea"/>
            </a:endParaRPr>
          </a:p>
          <a:p>
            <a:pPr>
              <a:lnSpc>
                <a:spcPct val="120000"/>
              </a:lnSpc>
            </a:pPr>
            <a:r>
              <a:rPr lang="en-US" altLang="ja-JP" sz="4400" dirty="0" smtClean="0">
                <a:latin typeface="+mn-ea"/>
                <a:ea typeface="+mn-ea"/>
              </a:rPr>
              <a:t>COCORO VIDEO</a:t>
            </a:r>
            <a:r>
              <a:rPr lang="ja-JP" altLang="en-US" sz="4400" dirty="0" smtClean="0">
                <a:latin typeface="+mn-ea"/>
                <a:ea typeface="+mn-ea"/>
              </a:rPr>
              <a:t>・</a:t>
            </a:r>
            <a:r>
              <a:rPr lang="ja-JP" altLang="en-US" sz="4400" dirty="0">
                <a:latin typeface="+mn-ea"/>
                <a:ea typeface="+mn-ea"/>
              </a:rPr>
              <a:t>・・最新作の映画や見逃し</a:t>
            </a:r>
            <a:r>
              <a:rPr lang="en-US" altLang="ja-JP" sz="4400" dirty="0">
                <a:latin typeface="+mn-ea"/>
                <a:ea typeface="+mn-ea"/>
              </a:rPr>
              <a:t>TV</a:t>
            </a:r>
            <a:r>
              <a:rPr lang="ja-JP" altLang="en-US" sz="4400" dirty="0">
                <a:latin typeface="+mn-ea"/>
                <a:ea typeface="+mn-ea"/>
              </a:rPr>
              <a:t>ドラマ、アニメ</a:t>
            </a:r>
            <a:r>
              <a:rPr lang="ja-JP" altLang="en-US" sz="4400" dirty="0" smtClean="0">
                <a:latin typeface="+mn-ea"/>
                <a:ea typeface="+mn-ea"/>
              </a:rPr>
              <a:t>など、業界最大の</a:t>
            </a:r>
            <a:r>
              <a:rPr lang="en-US" altLang="ja-JP" sz="4400" dirty="0" smtClean="0">
                <a:latin typeface="+mn-ea"/>
                <a:ea typeface="+mn-ea"/>
              </a:rPr>
              <a:t>20</a:t>
            </a:r>
            <a:r>
              <a:rPr lang="ja-JP" altLang="en-US" sz="4400" dirty="0" smtClean="0">
                <a:latin typeface="+mn-ea"/>
                <a:ea typeface="+mn-ea"/>
              </a:rPr>
              <a:t>万超のタイトルが</a:t>
            </a:r>
            <a:endParaRPr lang="en-US" altLang="ja-JP" sz="4400" dirty="0" smtClean="0">
              <a:latin typeface="+mn-ea"/>
              <a:ea typeface="+mn-ea"/>
            </a:endParaRPr>
          </a:p>
          <a:p>
            <a:pPr>
              <a:lnSpc>
                <a:spcPct val="120000"/>
              </a:lnSpc>
            </a:pPr>
            <a:r>
              <a:rPr lang="ja-JP" altLang="en-US" sz="4400" dirty="0">
                <a:latin typeface="+mn-ea"/>
                <a:ea typeface="+mn-ea"/>
              </a:rPr>
              <a:t>　</a:t>
            </a:r>
            <a:r>
              <a:rPr lang="ja-JP" altLang="en-US" sz="4400" dirty="0" smtClean="0">
                <a:latin typeface="+mn-ea"/>
                <a:ea typeface="+mn-ea"/>
              </a:rPr>
              <a:t>　　　　　　　　　　　　 レンタル</a:t>
            </a:r>
            <a:r>
              <a:rPr lang="ja-JP" altLang="en-US" sz="4400" dirty="0">
                <a:latin typeface="+mn-ea"/>
                <a:ea typeface="+mn-ea"/>
              </a:rPr>
              <a:t>視聴で楽しめます。</a:t>
            </a:r>
            <a:endParaRPr lang="en-US" altLang="ja-JP" sz="4400" dirty="0" smtClean="0">
              <a:latin typeface="+mn-ea"/>
              <a:ea typeface="+mn-ea"/>
            </a:endParaRPr>
          </a:p>
          <a:p>
            <a:pPr>
              <a:lnSpc>
                <a:spcPct val="120000"/>
              </a:lnSpc>
            </a:pPr>
            <a:r>
              <a:rPr lang="en-US" altLang="ja-JP" sz="4400" dirty="0" smtClean="0">
                <a:latin typeface="+mn-ea"/>
                <a:ea typeface="+mn-ea"/>
              </a:rPr>
              <a:t>COCORO MUSIC</a:t>
            </a:r>
            <a:r>
              <a:rPr lang="ja-JP" altLang="en-US" sz="4400" dirty="0">
                <a:latin typeface="+mn-ea"/>
                <a:ea typeface="+mn-ea"/>
              </a:rPr>
              <a:t>・・・邦楽を中心に</a:t>
            </a:r>
            <a:r>
              <a:rPr lang="en-US" altLang="ja-JP" sz="4400" dirty="0">
                <a:latin typeface="+mn-ea"/>
                <a:ea typeface="+mn-ea"/>
              </a:rPr>
              <a:t>750</a:t>
            </a:r>
            <a:r>
              <a:rPr lang="ja-JP" altLang="en-US" sz="4400" dirty="0">
                <a:latin typeface="+mn-ea"/>
                <a:ea typeface="+mn-ea"/>
              </a:rPr>
              <a:t>万曲以上で構成されたプレイリストを定額で聞き放題。</a:t>
            </a:r>
            <a:endParaRPr lang="en-US" altLang="ja-JP" sz="4400" dirty="0" smtClean="0">
              <a:latin typeface="+mn-ea"/>
              <a:ea typeface="+mn-ea"/>
            </a:endParaRPr>
          </a:p>
          <a:p>
            <a:pPr>
              <a:lnSpc>
                <a:spcPct val="120000"/>
              </a:lnSpc>
            </a:pPr>
            <a:r>
              <a:rPr lang="en-US" altLang="ja-JP" sz="4400" dirty="0" smtClean="0">
                <a:latin typeface="+mn-ea"/>
                <a:ea typeface="+mn-ea"/>
              </a:rPr>
              <a:t>COCORO GAME </a:t>
            </a:r>
            <a:r>
              <a:rPr lang="ja-JP" altLang="en-US" sz="4400" dirty="0" smtClean="0">
                <a:latin typeface="+mn-ea"/>
                <a:ea typeface="+mn-ea"/>
              </a:rPr>
              <a:t>・</a:t>
            </a:r>
            <a:r>
              <a:rPr lang="ja-JP" altLang="en-US" sz="4400" dirty="0">
                <a:latin typeface="+mn-ea"/>
                <a:ea typeface="+mn-ea"/>
              </a:rPr>
              <a:t>・・外付けの専用機がなくても、テレビ本体だけでゲームが楽しめます。</a:t>
            </a:r>
            <a:endParaRPr lang="en-US" altLang="ja-JP" sz="4400" dirty="0" smtClean="0">
              <a:latin typeface="+mn-ea"/>
              <a:ea typeface="+mn-ea"/>
            </a:endParaRPr>
          </a:p>
          <a:p>
            <a:pPr>
              <a:lnSpc>
                <a:spcPct val="120000"/>
              </a:lnSpc>
            </a:pPr>
            <a:endParaRPr lang="en-US" altLang="ja-JP" sz="4400" dirty="0">
              <a:latin typeface="+mn-ea"/>
              <a:ea typeface="+mn-ea"/>
            </a:endParaRPr>
          </a:p>
          <a:p>
            <a:pPr>
              <a:lnSpc>
                <a:spcPct val="120000"/>
              </a:lnSpc>
            </a:pPr>
            <a:r>
              <a:rPr lang="ja-JP" altLang="en-US" sz="4400" dirty="0">
                <a:latin typeface="+mn-ea"/>
                <a:ea typeface="+mn-ea"/>
              </a:rPr>
              <a:t>今回は「</a:t>
            </a:r>
            <a:r>
              <a:rPr lang="en-US" altLang="ja-JP" sz="4400" dirty="0">
                <a:latin typeface="+mn-ea"/>
                <a:ea typeface="+mn-ea"/>
              </a:rPr>
              <a:t>COCORO VISION</a:t>
            </a:r>
            <a:r>
              <a:rPr lang="ja-JP" altLang="en-US" sz="4400" dirty="0">
                <a:latin typeface="+mn-ea"/>
                <a:ea typeface="+mn-ea"/>
              </a:rPr>
              <a:t>」を紹介しましたが、「</a:t>
            </a:r>
            <a:r>
              <a:rPr lang="en-US" altLang="ja-JP" sz="4400" dirty="0">
                <a:latin typeface="+mn-ea"/>
                <a:ea typeface="+mn-ea"/>
              </a:rPr>
              <a:t>COCORO+</a:t>
            </a:r>
            <a:r>
              <a:rPr lang="ja-JP" altLang="en-US" sz="4400" dirty="0">
                <a:latin typeface="+mn-ea"/>
                <a:ea typeface="+mn-ea"/>
              </a:rPr>
              <a:t>」はこれだけではありません</a:t>
            </a:r>
            <a:r>
              <a:rPr lang="ja-JP" altLang="en-US" sz="4400" dirty="0" smtClean="0">
                <a:latin typeface="+mn-ea"/>
                <a:ea typeface="+mn-ea"/>
              </a:rPr>
              <a:t>！今後、ブログでは他</a:t>
            </a:r>
            <a:r>
              <a:rPr lang="ja-JP" altLang="en-US" sz="4400" dirty="0">
                <a:latin typeface="+mn-ea"/>
                <a:ea typeface="+mn-ea"/>
              </a:rPr>
              <a:t>のサービスも紹介していきますので、是非ご期待ください。　　</a:t>
            </a:r>
            <a:endParaRPr lang="en-US" altLang="ja-JP" sz="4400" dirty="0" smtClean="0">
              <a:latin typeface="+mn-ea"/>
              <a:ea typeface="+mn-ea"/>
            </a:endParaRPr>
          </a:p>
          <a:p>
            <a:pPr>
              <a:lnSpc>
                <a:spcPct val="100000"/>
              </a:lnSpc>
            </a:pPr>
            <a:endParaRPr lang="en-US" altLang="ja-JP" sz="4400" dirty="0">
              <a:latin typeface="+mn-ea"/>
              <a:ea typeface="+mn-ea"/>
            </a:endParaRPr>
          </a:p>
          <a:p>
            <a:pPr>
              <a:lnSpc>
                <a:spcPct val="100000"/>
              </a:lnSpc>
            </a:pPr>
            <a:r>
              <a:rPr lang="ja-JP" altLang="en-US" sz="4400" dirty="0">
                <a:latin typeface="+mn-ea"/>
                <a:ea typeface="+mn-ea"/>
              </a:rPr>
              <a:t>　全文はこちらからお読みいただけます</a:t>
            </a:r>
            <a:br>
              <a:rPr lang="ja-JP" altLang="en-US" sz="4400" dirty="0">
                <a:latin typeface="+mn-ea"/>
                <a:ea typeface="+mn-ea"/>
              </a:rPr>
            </a:br>
            <a:r>
              <a:rPr lang="ja-JP" altLang="en-US" sz="4400" dirty="0">
                <a:latin typeface="+mn-ea"/>
                <a:ea typeface="+mn-ea"/>
              </a:rPr>
              <a:t>　　</a:t>
            </a:r>
            <a:r>
              <a:rPr lang="ja-JP" altLang="en-US" sz="4400" dirty="0" smtClean="0">
                <a:latin typeface="+mn-ea"/>
                <a:ea typeface="+mn-ea"/>
              </a:rPr>
              <a:t>（</a:t>
            </a:r>
            <a:r>
              <a:rPr lang="en-US" altLang="ja-JP" sz="4400" dirty="0">
                <a:latin typeface="+mn-ea"/>
                <a:ea typeface="+mn-ea"/>
              </a:rPr>
              <a:t>https://blog.sharp.co.jp/2018/07/26/14044/</a:t>
            </a:r>
            <a:r>
              <a:rPr lang="ja-JP" altLang="en-US" sz="4400" dirty="0" smtClean="0">
                <a:latin typeface="+mn-ea"/>
                <a:ea typeface="+mn-ea"/>
              </a:rPr>
              <a:t>）</a:t>
            </a:r>
            <a:endParaRPr lang="en-US" altLang="ja-JP" sz="4400" dirty="0" smtClean="0">
              <a:latin typeface="+mn-ea"/>
              <a:ea typeface="+mn-ea"/>
            </a:endParaRPr>
          </a:p>
          <a:p>
            <a:pPr>
              <a:lnSpc>
                <a:spcPct val="100000"/>
              </a:lnSpc>
            </a:pPr>
            <a:r>
              <a:rPr lang="ja-JP" altLang="en-US" sz="4400" dirty="0" smtClean="0">
                <a:latin typeface="+mn-ea"/>
                <a:ea typeface="+mn-ea"/>
              </a:rPr>
              <a:t/>
            </a:r>
            <a:br>
              <a:rPr lang="ja-JP" altLang="en-US" sz="4400" dirty="0" smtClean="0">
                <a:latin typeface="+mn-ea"/>
                <a:ea typeface="+mn-ea"/>
              </a:rPr>
            </a:br>
            <a:r>
              <a:rPr lang="en-US" altLang="ja-JP" sz="4400" dirty="0" smtClean="0">
                <a:latin typeface="+mn-ea"/>
                <a:ea typeface="+mn-ea"/>
              </a:rPr>
              <a:t/>
            </a:r>
            <a:br>
              <a:rPr lang="en-US" altLang="ja-JP" sz="4400" dirty="0" smtClean="0">
                <a:latin typeface="+mn-ea"/>
                <a:ea typeface="+mn-ea"/>
              </a:rPr>
            </a:br>
            <a:r>
              <a:rPr lang="en-US" altLang="ja-JP" sz="4400" dirty="0" smtClean="0">
                <a:latin typeface="+mn-ea"/>
                <a:ea typeface="+mn-ea"/>
              </a:rPr>
              <a:t/>
            </a:r>
            <a:br>
              <a:rPr lang="en-US" altLang="ja-JP" sz="4400" dirty="0" smtClean="0">
                <a:latin typeface="+mn-ea"/>
                <a:ea typeface="+mn-ea"/>
              </a:rPr>
            </a:br>
            <a:r>
              <a:rPr lang="ja-JP" altLang="en-US" sz="4400" dirty="0" smtClean="0">
                <a:latin typeface="+mn-ea"/>
                <a:ea typeface="+mn-ea"/>
              </a:rPr>
              <a:t>　　</a:t>
            </a:r>
            <a:r>
              <a:rPr lang="en-US" altLang="ja-JP" sz="4400" dirty="0" smtClean="0">
                <a:latin typeface="+mn-ea"/>
                <a:ea typeface="+mn-ea"/>
              </a:rPr>
              <a:t/>
            </a:r>
            <a:br>
              <a:rPr lang="en-US" altLang="ja-JP" sz="4400" dirty="0" smtClean="0">
                <a:latin typeface="+mn-ea"/>
                <a:ea typeface="+mn-ea"/>
              </a:rPr>
            </a:br>
            <a:r>
              <a:rPr lang="ja-JP" altLang="en-US" sz="1000" dirty="0" smtClean="0"/>
              <a:t>　　　　　　</a:t>
            </a:r>
            <a:r>
              <a:rPr lang="en-US" altLang="ja-JP" sz="1000" dirty="0" smtClean="0"/>
              <a:t/>
            </a:r>
            <a:br>
              <a:rPr lang="en-US" altLang="ja-JP" sz="1000" dirty="0" smtClean="0"/>
            </a:br>
            <a:endParaRPr lang="ja-JP" altLang="en-US" sz="10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8005921"/>
            <a:ext cx="2492376" cy="1744664"/>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222" y="8005921"/>
            <a:ext cx="2784039" cy="1744664"/>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049" y="2312663"/>
            <a:ext cx="4283773" cy="1037431"/>
          </a:xfrm>
          <a:prstGeom prst="rect">
            <a:avLst/>
          </a:prstGeom>
        </p:spPr>
      </p:pic>
    </p:spTree>
    <p:extLst>
      <p:ext uri="{BB962C8B-B14F-4D97-AF65-F5344CB8AC3E}">
        <p14:creationId xmlns:p14="http://schemas.microsoft.com/office/powerpoint/2010/main" val="112156900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8383</TotalTime>
  <Words>58</Words>
  <Application>Microsoft Office PowerPoint</Application>
  <PresentationFormat>ワイド画面</PresentationFormat>
  <Paragraphs>127</Paragraphs>
  <Slides>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ＭＳ Ｐゴシック</vt:lpstr>
      <vt:lpstr>Arial</vt:lpstr>
      <vt:lpstr>Calibri</vt:lpstr>
      <vt:lpstr>Calibri Light</vt:lpstr>
      <vt:lpstr>Office テーマ</vt:lpstr>
      <vt:lpstr>PowerPoint プレゼンテーション</vt:lpstr>
      <vt:lpstr>社長メッセージ “Ambition（野心）”を持 って 、さらなる成長に挑戦しよう  　 　戴社長から社員に向けて、ほぼ月に一度のペースでメッセージが発信されています。8月3日（金）に発信されたメッセージの内容を一部ご紹介します。     当社は「量から質へ」をキーワードに、高付加価値モデルやローカルフィットモデルの比率を高める「製品の質の向上」、さらには8KやAIoTを活用して創意あふれる革新的な商品やサービスを生み出しイノベーションを実現する「事業の質の向上」へと軸足を移し、さらなる成長を目指しています。  1,PDCAの実践 　立てた計画を“有言実現”するため、事業本部、事業部、部など、それぞれの組織単位でPDCAを確実 　に実践し、目標達成に向け取り組んでください。  2,”Mission” &amp; “Ambition”   健康・環境システム事業本部とTVシステム事業本部を国内と海外に分割するとともに、IoT事業本部と 　健康・環境システム事業本部の国内とを統合するなど再編し、各組織の”Mission”を明確化しました。 　全員が、組織の”Mission”をしっかりと理解するとともにその達成に向け、”Ambition”つまり、より高い 　目標、野心を持って仕事に取り組み、大胆な打ち手に挑戦することこそが、事業拡大を実現していくう 　えでもっとも大切です。  3,IoT事業の拡大 　社内向けＩＴシステムの確認し、業務改革に着手しています。また社内向けに構築したシステムを構成 　する端末やアプリケーションなどをパッケージ化し、外販にも積極的に取り組んでいきます。  4,デジタルマーケティングの強化 　デジタルマーケティングは、今や欠かすことのできない取り組みの一つです。“One SHARP”で議論を 　深め、お客様との新たなコミュニケーション手法のアイデア創出につなげていただきたいと思います。  5,事業推進体制の見直し 　組織変更の一環として、二つの大きな事業推進体制の見直しを行います。  　一つは、本年12月末までに矢板事業所のTVシステム事業関連メンバーを、本拠地である堺や幕張に集約し、より効率的かつスピーディーな事業運営ができる体制の構築を進めていきます。なお、矢板事業所については、物流やサービスの拠点として有効に活用していきます。  1968年に、栃木県矢板市にカラーテレビの生産工場を建設してから半世紀、矢板事業所からは、液晶テレビ「AQUOS」をはじめとして、当社の成長をけん引する特長ある商品が数多く生まれてきました。この間、絶えず地元でご支援くださった矢板市、そして栃木県の皆様に、改めて心から感謝を申し上げたいと思います。  もう一つは、1960年に八尾事業所に冷蔵庫の組立工場が竣工して以来、約60年間にわたって継続してきた冷蔵庫の生産を、2019年9月までに終息し、今後はタイの生産会社SATL等での海外生産に切り替えていきます。  これは、八尾の冷蔵工場が耐震問題を抱えていることに加え、冷蔵事業の存続にはコスト競争力強化が最重要課題であるとの認識のもと、約2年前から慎重に検討を重ね、今回の苦渋の決断に至ったものです。  これまで、協力会社の皆様をはじめとした数多くの方々に支えられてきた工場を終息せざるを得ないことは誠に遺憾ですが、今回の決断によって、日本市場のみならず、グローバル市場でシェアを引き上げ、冷蔵事業のさらなる拡大を実現していきたいと考えています。改めて、関係者の皆様の長年のご支援に深く感謝いたします。   　　 　　　　　　 </vt:lpstr>
      <vt:lpstr>大阪万博誘致イベントでロボホンがパフォーマンス！　  　7月18日、東京の自由民主党本部で行われた大阪万博誘致イベントで、ロボホンがパフォーマンスで会場を盛り上げました。               2025年の大阪万博実現に向け、各地で誘致イベントが開催されています。今回のイベントもそのひとつで、自民党本部での開催ということもあり、自民党幹部や議員の先生方をはじめ、30ヶ国以上の大使館関係者の皆さまなど、300名を超える方々が集まる盛大なイベントとなりました。  普段は厳しい表情の議員の先生方も、可愛いロボホンのしぐさに思わずにっこり。万博開催地は、ロシア、アゼルバイジャン、日本で最終争いをしており、本年11月25日に行われる最終投票で決まります。大阪万博実現に向け、ロボホンは応援を続けます！      　              　　　　　　　　　　　　　　　　　　　　　　　　</vt:lpstr>
      <vt:lpstr>～SHARP Blog～　 「ホットクックで作る『我が家の殿堂入り確実！麻婆豆腐』の作り方と、 つながるホットクックの魅力」  　当社の水なし自動調理鍋 ヘルシオホットクック。その魅力をひと言でお伝えできないのがもどかしいぐらい。今回はシャープの本社もある大阪府堺市で薬膳料理教室を主宰するまゆみ先生と、教室に通う生徒の皆さまがたにお話を伺いました。まゆみ先生はホットクックをご愛用で、日々のお料理にご活用いただいているとのこと。ホットクックに惚れこみ、教室の生徒さんにも勧めていただいているそうです。             ブログでは、まゆみ先生や生徒の皆さんがホットクックの便利さや、クラウド対応機能でどんなことができるのかといったことを話してくださっています。また、実際にホットクックで作ったお料理をご紹介。ホットクックで作る絶品麻婆豆腐の作り方を掲載していますので、ぜひ挑戦してみてください。  　全文はこちらからお読みいただけます 　　（https://blog.sharp.co.jp/2018/07/23/13683/）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吉田亜紀子</dc:creator>
  <cp:lastModifiedBy>吉田亜紀子</cp:lastModifiedBy>
  <cp:revision>441</cp:revision>
  <cp:lastPrinted>2018-08-07T00:53:08Z</cp:lastPrinted>
  <dcterms:created xsi:type="dcterms:W3CDTF">2017-06-09T02:37:16Z</dcterms:created>
  <dcterms:modified xsi:type="dcterms:W3CDTF">2018-08-08T01:03:03Z</dcterms:modified>
</cp:coreProperties>
</file>