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
  </p:notesMasterIdLst>
  <p:handoutMasterIdLst>
    <p:handoutMasterId r:id="rId7"/>
  </p:handoutMasterIdLst>
  <p:sldIdLst>
    <p:sldId id="277" r:id="rId2"/>
    <p:sldId id="282" r:id="rId3"/>
    <p:sldId id="275" r:id="rId4"/>
    <p:sldId id="279" r:id="rId5"/>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嶋謙" initials="田嶋謙" lastIdx="1" clrIdx="0">
    <p:extLst>
      <p:ext uri="{19B8F6BF-5375-455C-9EA6-DF929625EA0E}">
        <p15:presenceInfo xmlns:p15="http://schemas.microsoft.com/office/powerpoint/2012/main" userId="S-1-5-21-220523388-1677128483-725345543-387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00"/>
    <a:srgbClr val="FF9900"/>
    <a:srgbClr val="F1C5C9"/>
    <a:srgbClr val="FFCC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72" autoAdjust="0"/>
    <p:restoredTop sz="94660"/>
  </p:normalViewPr>
  <p:slideViewPr>
    <p:cSldViewPr snapToGrid="0">
      <p:cViewPr varScale="1">
        <p:scale>
          <a:sx n="80" d="100"/>
          <a:sy n="80" d="100"/>
        </p:scale>
        <p:origin x="33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355" tIns="45679" rIns="91355" bIns="4567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355" tIns="45679" rIns="91355" bIns="45679" rtlCol="0"/>
          <a:lstStyle>
            <a:lvl1pPr algn="r">
              <a:defRPr sz="1200"/>
            </a:lvl1pPr>
          </a:lstStyle>
          <a:p>
            <a:fld id="{4B6C89B9-0132-43CF-B08E-47F098F86766}" type="datetimeFigureOut">
              <a:rPr kumimoji="1" lang="ja-JP" altLang="en-US" smtClean="0"/>
              <a:t>2023/12/11</a:t>
            </a:fld>
            <a:endParaRPr kumimoji="1" lang="ja-JP" altLang="en-US"/>
          </a:p>
        </p:txBody>
      </p:sp>
      <p:sp>
        <p:nvSpPr>
          <p:cNvPr id="4" name="フッター プレースホルダー 3"/>
          <p:cNvSpPr>
            <a:spLocks noGrp="1"/>
          </p:cNvSpPr>
          <p:nvPr>
            <p:ph type="ftr" sz="quarter" idx="2"/>
          </p:nvPr>
        </p:nvSpPr>
        <p:spPr>
          <a:xfrm>
            <a:off x="0" y="9429750"/>
            <a:ext cx="2946400" cy="496888"/>
          </a:xfrm>
          <a:prstGeom prst="rect">
            <a:avLst/>
          </a:prstGeom>
        </p:spPr>
        <p:txBody>
          <a:bodyPr vert="horz" lIns="91355" tIns="45679" rIns="91355" bIns="4567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8" y="9429750"/>
            <a:ext cx="2946400" cy="496888"/>
          </a:xfrm>
          <a:prstGeom prst="rect">
            <a:avLst/>
          </a:prstGeom>
        </p:spPr>
        <p:txBody>
          <a:bodyPr vert="horz" lIns="91355" tIns="45679" rIns="91355" bIns="45679" rtlCol="0" anchor="b"/>
          <a:lstStyle>
            <a:lvl1pPr algn="r">
              <a:defRPr sz="1200"/>
            </a:lvl1pPr>
          </a:lstStyle>
          <a:p>
            <a:fld id="{037F6D40-E688-4C57-BEFB-D0C363D2F2AE}" type="slidenum">
              <a:rPr kumimoji="1" lang="ja-JP" altLang="en-US" smtClean="0"/>
              <a:t>‹#›</a:t>
            </a:fld>
            <a:endParaRPr kumimoji="1" lang="ja-JP" altLang="en-US"/>
          </a:p>
        </p:txBody>
      </p:sp>
    </p:spTree>
    <p:extLst>
      <p:ext uri="{BB962C8B-B14F-4D97-AF65-F5344CB8AC3E}">
        <p14:creationId xmlns:p14="http://schemas.microsoft.com/office/powerpoint/2010/main" val="3415632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31" tIns="45715" rIns="91431" bIns="45715" rtlCol="0"/>
          <a:lstStyle>
            <a:lvl1pPr algn="r">
              <a:defRPr sz="1200"/>
            </a:lvl1pPr>
          </a:lstStyle>
          <a:p>
            <a:fld id="{8785528C-770E-428B-8753-225238667249}" type="datetimeFigureOut">
              <a:rPr kumimoji="1" lang="ja-JP" altLang="en-US" smtClean="0"/>
              <a:t>2023/12/11</a:t>
            </a:fld>
            <a:endParaRPr kumimoji="1" lang="ja-JP" altLang="en-US"/>
          </a:p>
        </p:txBody>
      </p:sp>
      <p:sp>
        <p:nvSpPr>
          <p:cNvPr id="4" name="スライド イメージ プレースホルダー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31" tIns="45715" rIns="91431" bIns="45715"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31" tIns="45715" rIns="91431"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31" tIns="45715" rIns="91431"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31" tIns="45715" rIns="91431" bIns="45715" rtlCol="0" anchor="b"/>
          <a:lstStyle>
            <a:lvl1pPr algn="r">
              <a:defRPr sz="1200"/>
            </a:lvl1pPr>
          </a:lstStyle>
          <a:p>
            <a:fld id="{CF4BA616-914D-4CC4-93F3-9CA1BFCF9F77}" type="slidenum">
              <a:rPr kumimoji="1" lang="ja-JP" altLang="en-US" smtClean="0"/>
              <a:t>‹#›</a:t>
            </a:fld>
            <a:endParaRPr kumimoji="1" lang="ja-JP" altLang="en-US"/>
          </a:p>
        </p:txBody>
      </p:sp>
    </p:spTree>
    <p:extLst>
      <p:ext uri="{BB962C8B-B14F-4D97-AF65-F5344CB8AC3E}">
        <p14:creationId xmlns:p14="http://schemas.microsoft.com/office/powerpoint/2010/main" val="22125313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240A9FB-E13A-4232-B7AA-C23696B2CEFE}" type="datetimeFigureOut">
              <a:rPr kumimoji="1" lang="ja-JP" altLang="en-US" smtClean="0"/>
              <a:t>2023/12/11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1376731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40A9FB-E13A-4232-B7AA-C23696B2CEFE}" type="datetimeFigureOut">
              <a:rPr kumimoji="1" lang="ja-JP" altLang="en-US" smtClean="0"/>
              <a:t>2023/12/11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37945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40A9FB-E13A-4232-B7AA-C23696B2CEFE}" type="datetimeFigureOut">
              <a:rPr kumimoji="1" lang="ja-JP" altLang="en-US" smtClean="0"/>
              <a:t>2023/12/11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2070124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40A9FB-E13A-4232-B7AA-C23696B2CEFE}" type="datetimeFigureOut">
              <a:rPr kumimoji="1" lang="ja-JP" altLang="en-US" smtClean="0"/>
              <a:t>2023/12/11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4140848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240A9FB-E13A-4232-B7AA-C23696B2CEFE}" type="datetimeFigureOut">
              <a:rPr kumimoji="1" lang="ja-JP" altLang="en-US" smtClean="0"/>
              <a:t>2023/12/11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243247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240A9FB-E13A-4232-B7AA-C23696B2CEFE}" type="datetimeFigureOut">
              <a:rPr kumimoji="1" lang="ja-JP" altLang="en-US" smtClean="0"/>
              <a:t>2023/12/11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3783876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240A9FB-E13A-4232-B7AA-C23696B2CEFE}" type="datetimeFigureOut">
              <a:rPr kumimoji="1" lang="ja-JP" altLang="en-US" smtClean="0"/>
              <a:t>2023/12/11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263612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240A9FB-E13A-4232-B7AA-C23696B2CEFE}" type="datetimeFigureOut">
              <a:rPr kumimoji="1" lang="ja-JP" altLang="en-US" smtClean="0"/>
              <a:t>2023/12/11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3969204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40A9FB-E13A-4232-B7AA-C23696B2CEFE}" type="datetimeFigureOut">
              <a:rPr kumimoji="1" lang="ja-JP" altLang="en-US" smtClean="0"/>
              <a:t>2023/12/11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1100871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40A9FB-E13A-4232-B7AA-C23696B2CEFE}" type="datetimeFigureOut">
              <a:rPr kumimoji="1" lang="ja-JP" altLang="en-US" smtClean="0"/>
              <a:t>2023/12/11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2685533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40A9FB-E13A-4232-B7AA-C23696B2CEFE}" type="datetimeFigureOut">
              <a:rPr kumimoji="1" lang="ja-JP" altLang="en-US" smtClean="0"/>
              <a:t>2023/12/11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1084276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240A9FB-E13A-4232-B7AA-C23696B2CEFE}" type="datetimeFigureOut">
              <a:rPr kumimoji="1" lang="ja-JP" altLang="en-US" smtClean="0"/>
              <a:t>2023/12/11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12717777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6704"/>
                    </a14:imgEffect>
                    <a14:imgEffect>
                      <a14:saturation sat="105000"/>
                    </a14:imgEffect>
                  </a14:imgLayer>
                </a14:imgProps>
              </a:ext>
              <a:ext uri="{28A0092B-C50C-407E-A947-70E740481C1C}">
                <a14:useLocalDpi xmlns:a14="http://schemas.microsoft.com/office/drawing/2010/main" val="0"/>
              </a:ext>
            </a:extLst>
          </a:blip>
          <a:stretch>
            <a:fillRect/>
          </a:stretch>
        </p:blipFill>
        <p:spPr>
          <a:xfrm>
            <a:off x="310910" y="223882"/>
            <a:ext cx="6227999" cy="1884859"/>
          </a:xfrm>
          <a:prstGeom prst="rect">
            <a:avLst/>
          </a:prstGeom>
        </p:spPr>
      </p:pic>
      <p:sp>
        <p:nvSpPr>
          <p:cNvPr id="7" name="テキスト ボックス 6"/>
          <p:cNvSpPr txBox="1"/>
          <p:nvPr/>
        </p:nvSpPr>
        <p:spPr>
          <a:xfrm>
            <a:off x="753254" y="1220136"/>
            <a:ext cx="2102087" cy="369460"/>
          </a:xfrm>
          <a:prstGeom prst="rect">
            <a:avLst/>
          </a:prstGeom>
          <a:noFill/>
        </p:spPr>
        <p:txBody>
          <a:bodyPr wrap="square" rtlCol="0">
            <a:spAutoFit/>
          </a:bodyPr>
          <a:lstStyle/>
          <a:p>
            <a:r>
              <a:rPr lang="en-US" altLang="ja-JP" sz="1801" b="1" dirty="0">
                <a:latin typeface="ＭＳ Ｐゴシック" panose="020B0600070205080204" pitchFamily="50" charset="-128"/>
                <a:ea typeface="ＭＳ Ｐゴシック" panose="020B0600070205080204" pitchFamily="50" charset="-128"/>
              </a:rPr>
              <a:t>2024</a:t>
            </a:r>
            <a:r>
              <a:rPr lang="ja-JP" altLang="en-US" sz="1801" b="1" dirty="0">
                <a:latin typeface="ＭＳ Ｐゴシック" panose="020B0600070205080204" pitchFamily="50" charset="-128"/>
                <a:ea typeface="ＭＳ Ｐゴシック" panose="020B0600070205080204" pitchFamily="50" charset="-128"/>
              </a:rPr>
              <a:t>年</a:t>
            </a:r>
            <a:r>
              <a:rPr lang="en-US" altLang="ja-JP" sz="1801" b="1" dirty="0">
                <a:latin typeface="ＭＳ Ｐゴシック" panose="020B0600070205080204" pitchFamily="50" charset="-128"/>
                <a:ea typeface="ＭＳ Ｐゴシック" panose="020B0600070205080204" pitchFamily="50" charset="-128"/>
              </a:rPr>
              <a:t>1</a:t>
            </a:r>
            <a:r>
              <a:rPr lang="ja-JP" altLang="en-US" sz="1801" b="1" dirty="0">
                <a:latin typeface="ＭＳ Ｐゴシック" panose="020B0600070205080204" pitchFamily="50" charset="-128"/>
                <a:ea typeface="ＭＳ Ｐゴシック" panose="020B0600070205080204" pitchFamily="50" charset="-128"/>
              </a:rPr>
              <a:t>月　</a:t>
            </a:r>
            <a:r>
              <a:rPr lang="en-US" altLang="ja-JP" sz="1801" b="1" dirty="0">
                <a:latin typeface="ＭＳ Ｐゴシック" panose="020B0600070205080204" pitchFamily="50" charset="-128"/>
                <a:ea typeface="ＭＳ Ｐゴシック" panose="020B0600070205080204" pitchFamily="50" charset="-128"/>
              </a:rPr>
              <a:t>vol.39</a:t>
            </a:r>
            <a:endParaRPr lang="ja-JP" altLang="en-US" sz="1801" b="1" dirty="0">
              <a:latin typeface="ＭＳ Ｐゴシック" panose="020B0600070205080204" pitchFamily="50" charset="-128"/>
              <a:ea typeface="ＭＳ Ｐゴシック" panose="020B0600070205080204" pitchFamily="50" charset="-128"/>
            </a:endParaRPr>
          </a:p>
        </p:txBody>
      </p:sp>
      <p:sp>
        <p:nvSpPr>
          <p:cNvPr id="4" name="テキスト ボックス 3"/>
          <p:cNvSpPr txBox="1"/>
          <p:nvPr/>
        </p:nvSpPr>
        <p:spPr>
          <a:xfrm>
            <a:off x="310909" y="1571061"/>
            <a:ext cx="3514729" cy="307905"/>
          </a:xfrm>
          <a:prstGeom prst="rect">
            <a:avLst/>
          </a:prstGeom>
          <a:noFill/>
        </p:spPr>
        <p:txBody>
          <a:bodyPr wrap="square" rtlCol="0">
            <a:spAutoFit/>
          </a:bodyPr>
          <a:lstStyle/>
          <a:p>
            <a:pPr algn="ctr"/>
            <a:r>
              <a:rPr lang="ja-JP" altLang="en-US" sz="1401" b="1" dirty="0">
                <a:latin typeface="ＭＳ Ｐゴシック" panose="020B0600070205080204" pitchFamily="50" charset="-128"/>
                <a:ea typeface="ＭＳ Ｐゴシック" panose="020B0600070205080204" pitchFamily="50" charset="-128"/>
              </a:rPr>
              <a:t>「シャープの今」をお届けします。</a:t>
            </a:r>
          </a:p>
        </p:txBody>
      </p:sp>
      <p:sp>
        <p:nvSpPr>
          <p:cNvPr id="8" name="テキスト ボックス 7"/>
          <p:cNvSpPr txBox="1"/>
          <p:nvPr/>
        </p:nvSpPr>
        <p:spPr>
          <a:xfrm>
            <a:off x="5543550" y="1660400"/>
            <a:ext cx="995360" cy="276999"/>
          </a:xfrm>
          <a:prstGeom prst="rect">
            <a:avLst/>
          </a:prstGeom>
          <a:noFill/>
        </p:spPr>
        <p:txBody>
          <a:bodyPr wrap="square" rtlCol="0">
            <a:spAutoFit/>
          </a:bodyPr>
          <a:lstStyle/>
          <a:p>
            <a:r>
              <a:rPr lang="ja-JP" altLang="en-US" sz="1200" b="1" dirty="0">
                <a:latin typeface="ＭＳ Ｐゴシック" panose="020B0600070205080204" pitchFamily="50" charset="-128"/>
                <a:ea typeface="ＭＳ Ｐゴシック" panose="020B0600070205080204" pitchFamily="50" charset="-128"/>
              </a:rPr>
              <a:t>　広報担当</a:t>
            </a:r>
          </a:p>
        </p:txBody>
      </p:sp>
      <p:sp>
        <p:nvSpPr>
          <p:cNvPr id="14" name="テキスト ボックス 13"/>
          <p:cNvSpPr txBox="1"/>
          <p:nvPr/>
        </p:nvSpPr>
        <p:spPr>
          <a:xfrm>
            <a:off x="753254" y="549356"/>
            <a:ext cx="2240831" cy="523220"/>
          </a:xfrm>
          <a:prstGeom prst="rect">
            <a:avLst/>
          </a:prstGeom>
          <a:solidFill>
            <a:srgbClr val="FF9900">
              <a:alpha val="49020"/>
            </a:srgbClr>
          </a:solidFill>
          <a:ln>
            <a:solidFill>
              <a:srgbClr val="FFC000"/>
            </a:solidFill>
          </a:ln>
        </p:spPr>
        <p:txBody>
          <a:bodyPr wrap="square" rtlCol="0">
            <a:spAutoFit/>
          </a:bodyPr>
          <a:lstStyle/>
          <a:p>
            <a:r>
              <a:rPr lang="ja-JP" altLang="en-US" sz="2800" b="1" dirty="0">
                <a:latin typeface="ＭＳ Ｐゴシック" panose="020B0600070205080204" pitchFamily="50" charset="-128"/>
                <a:ea typeface="ＭＳ Ｐゴシック" panose="020B0600070205080204" pitchFamily="50" charset="-128"/>
              </a:rPr>
              <a:t>シャープ通信</a:t>
            </a:r>
          </a:p>
        </p:txBody>
      </p:sp>
      <p:sp>
        <p:nvSpPr>
          <p:cNvPr id="16" name="タイトル 1">
            <a:extLst>
              <a:ext uri="{FF2B5EF4-FFF2-40B4-BE49-F238E27FC236}">
                <a16:creationId xmlns:a16="http://schemas.microsoft.com/office/drawing/2014/main" id="{8D9865A0-06BE-4930-BB85-F415B899E333}"/>
              </a:ext>
            </a:extLst>
          </p:cNvPr>
          <p:cNvSpPr txBox="1">
            <a:spLocks/>
          </p:cNvSpPr>
          <p:nvPr/>
        </p:nvSpPr>
        <p:spPr>
          <a:xfrm>
            <a:off x="315000" y="2288136"/>
            <a:ext cx="6228000" cy="7393981"/>
          </a:xfrm>
          <a:prstGeom prst="rect">
            <a:avLst/>
          </a:prstGeom>
          <a:ln w="12700" cap="rnd">
            <a:solidFill>
              <a:schemeClr val="accent1"/>
            </a:solidFill>
          </a:ln>
        </p:spPr>
        <p:txBody>
          <a:bodyPr vert="horz" lIns="91440" tIns="45721" rIns="91440" bIns="45721" rtlCol="0"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1400" b="1" dirty="0">
                <a:latin typeface="ＭＳ Ｐゴシック" panose="020B0600070205080204" pitchFamily="50" charset="-128"/>
                <a:ea typeface="ＭＳ Ｐゴシック" panose="020B0600070205080204" pitchFamily="50" charset="-128"/>
              </a:rPr>
              <a:t>創業</a:t>
            </a:r>
            <a:r>
              <a:rPr lang="en-US" altLang="ja-JP" sz="1400" b="1" dirty="0">
                <a:latin typeface="ＭＳ Ｐゴシック" panose="020B0600070205080204" pitchFamily="50" charset="-128"/>
                <a:ea typeface="ＭＳ Ｐゴシック" panose="020B0600070205080204" pitchFamily="50" charset="-128"/>
              </a:rPr>
              <a:t>111</a:t>
            </a:r>
            <a:r>
              <a:rPr lang="ja-JP" altLang="en-US" sz="1400" b="1" dirty="0">
                <a:latin typeface="ＭＳ Ｐゴシック" panose="020B0600070205080204" pitchFamily="50" charset="-128"/>
                <a:ea typeface="ＭＳ Ｐゴシック" panose="020B0600070205080204" pitchFamily="50" charset="-128"/>
              </a:rPr>
              <a:t>周年を記念した、当社初の単独大規模技術展示イベント</a:t>
            </a:r>
            <a:endParaRPr lang="en-US" altLang="ja-JP" sz="1400" b="1" dirty="0">
              <a:latin typeface="ＭＳ Ｐゴシック" panose="020B0600070205080204" pitchFamily="50" charset="-128"/>
              <a:ea typeface="ＭＳ Ｐゴシック" panose="020B0600070205080204" pitchFamily="50" charset="-128"/>
            </a:endParaRPr>
          </a:p>
          <a:p>
            <a:pPr>
              <a:lnSpc>
                <a:spcPct val="100000"/>
              </a:lnSpc>
            </a:pPr>
            <a:r>
              <a:rPr lang="ja-JP" altLang="en-US" sz="1400" b="1" dirty="0">
                <a:latin typeface="ＭＳ Ｐゴシック" panose="020B0600070205080204" pitchFamily="50" charset="-128"/>
                <a:ea typeface="ＭＳ Ｐゴシック" panose="020B0600070205080204" pitchFamily="50" charset="-128"/>
              </a:rPr>
              <a:t>「</a:t>
            </a:r>
            <a:r>
              <a:rPr lang="en-US" altLang="ja-JP" sz="1400" b="1" dirty="0">
                <a:latin typeface="ＭＳ Ｐゴシック" panose="020B0600070205080204" pitchFamily="50" charset="-128"/>
                <a:ea typeface="ＭＳ Ｐゴシック" panose="020B0600070205080204" pitchFamily="50" charset="-128"/>
              </a:rPr>
              <a:t>SHARP Tech-Day</a:t>
            </a:r>
            <a:r>
              <a:rPr lang="ja-JP" altLang="en-US" sz="1400" b="1" dirty="0">
                <a:latin typeface="ＭＳ Ｐゴシック" panose="020B0600070205080204" pitchFamily="50" charset="-128"/>
                <a:ea typeface="ＭＳ Ｐゴシック" panose="020B0600070205080204" pitchFamily="50" charset="-128"/>
              </a:rPr>
              <a:t>」を開催しました</a:t>
            </a: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当社は創業</a:t>
            </a:r>
            <a:r>
              <a:rPr lang="en-US" altLang="ja-JP" sz="1100" dirty="0">
                <a:latin typeface="ＭＳ Ｐゴシック" panose="020B0600070205080204" pitchFamily="50" charset="-128"/>
                <a:ea typeface="ＭＳ Ｐゴシック" panose="020B0600070205080204" pitchFamily="50" charset="-128"/>
              </a:rPr>
              <a:t>111</a:t>
            </a:r>
            <a:r>
              <a:rPr lang="ja-JP" altLang="en-US" sz="1100" dirty="0">
                <a:latin typeface="ＭＳ Ｐゴシック" panose="020B0600070205080204" pitchFamily="50" charset="-128"/>
                <a:ea typeface="ＭＳ Ｐゴシック" panose="020B0600070205080204" pitchFamily="50" charset="-128"/>
              </a:rPr>
              <a:t>周年（創業日：</a:t>
            </a:r>
            <a:r>
              <a:rPr lang="en-US" altLang="ja-JP" sz="1100" dirty="0">
                <a:latin typeface="ＭＳ Ｐゴシック" panose="020B0600070205080204" pitchFamily="50" charset="-128"/>
                <a:ea typeface="ＭＳ Ｐゴシック" panose="020B0600070205080204" pitchFamily="50" charset="-128"/>
              </a:rPr>
              <a:t>1912</a:t>
            </a:r>
            <a:r>
              <a:rPr lang="ja-JP" altLang="en-US" sz="1100" dirty="0">
                <a:latin typeface="ＭＳ Ｐゴシック" panose="020B0600070205080204" pitchFamily="50" charset="-128"/>
                <a:ea typeface="ＭＳ Ｐゴシック" panose="020B0600070205080204" pitchFamily="50" charset="-128"/>
              </a:rPr>
              <a:t>年</a:t>
            </a:r>
            <a:r>
              <a:rPr lang="en-US" altLang="ja-JP" sz="1100" dirty="0">
                <a:latin typeface="ＭＳ Ｐゴシック" panose="020B0600070205080204" pitchFamily="50" charset="-128"/>
                <a:ea typeface="ＭＳ Ｐゴシック" panose="020B0600070205080204" pitchFamily="50" charset="-128"/>
              </a:rPr>
              <a:t>9</a:t>
            </a:r>
            <a:r>
              <a:rPr lang="ja-JP" altLang="en-US" sz="1100" dirty="0">
                <a:latin typeface="ＭＳ Ｐゴシック" panose="020B0600070205080204" pitchFamily="50" charset="-128"/>
                <a:ea typeface="ＭＳ Ｐゴシック" panose="020B0600070205080204" pitchFamily="50" charset="-128"/>
              </a:rPr>
              <a:t>月</a:t>
            </a:r>
            <a:r>
              <a:rPr lang="en-US" altLang="ja-JP" sz="1100" dirty="0">
                <a:latin typeface="ＭＳ Ｐゴシック" panose="020B0600070205080204" pitchFamily="50" charset="-128"/>
                <a:ea typeface="ＭＳ Ｐゴシック" panose="020B0600070205080204" pitchFamily="50" charset="-128"/>
              </a:rPr>
              <a:t>15</a:t>
            </a:r>
            <a:r>
              <a:rPr lang="ja-JP" altLang="en-US" sz="1100" dirty="0">
                <a:latin typeface="ＭＳ Ｐゴシック" panose="020B0600070205080204" pitchFamily="50" charset="-128"/>
                <a:ea typeface="ＭＳ Ｐゴシック" panose="020B0600070205080204" pitchFamily="50" charset="-128"/>
              </a:rPr>
              <a:t>日）を記念し、</a:t>
            </a:r>
            <a:r>
              <a:rPr lang="en-US" altLang="ja-JP" sz="1100" dirty="0">
                <a:latin typeface="ＭＳ Ｐゴシック" panose="020B0600070205080204" pitchFamily="50" charset="-128"/>
                <a:ea typeface="ＭＳ Ｐゴシック" panose="020B0600070205080204" pitchFamily="50" charset="-128"/>
              </a:rPr>
              <a:t>2023</a:t>
            </a:r>
            <a:r>
              <a:rPr lang="ja-JP" altLang="en-US" sz="1100" dirty="0">
                <a:latin typeface="ＭＳ Ｐゴシック" panose="020B0600070205080204" pitchFamily="50" charset="-128"/>
                <a:ea typeface="ＭＳ Ｐゴシック" panose="020B0600070205080204" pitchFamily="50" charset="-128"/>
              </a:rPr>
              <a:t>年</a:t>
            </a:r>
            <a:r>
              <a:rPr lang="en-US" altLang="ja-JP" sz="1100" dirty="0">
                <a:latin typeface="ＭＳ Ｐゴシック" panose="020B0600070205080204" pitchFamily="50" charset="-128"/>
                <a:ea typeface="ＭＳ Ｐゴシック" panose="020B0600070205080204" pitchFamily="50" charset="-128"/>
              </a:rPr>
              <a:t>11</a:t>
            </a:r>
            <a:r>
              <a:rPr lang="ja-JP" altLang="en-US" sz="1100" dirty="0">
                <a:latin typeface="ＭＳ Ｐゴシック" panose="020B0600070205080204" pitchFamily="50" charset="-128"/>
                <a:ea typeface="ＭＳ Ｐゴシック" panose="020B0600070205080204" pitchFamily="50" charset="-128"/>
              </a:rPr>
              <a:t>月</a:t>
            </a:r>
            <a:r>
              <a:rPr lang="en-US" altLang="ja-JP" sz="1100" dirty="0">
                <a:latin typeface="ＭＳ Ｐゴシック" panose="020B0600070205080204" pitchFamily="50" charset="-128"/>
                <a:ea typeface="ＭＳ Ｐゴシック" panose="020B0600070205080204" pitchFamily="50" charset="-128"/>
              </a:rPr>
              <a:t>10</a:t>
            </a:r>
            <a:r>
              <a:rPr lang="ja-JP" altLang="en-US" sz="1100" dirty="0">
                <a:latin typeface="ＭＳ Ｐゴシック" panose="020B0600070205080204" pitchFamily="50" charset="-128"/>
                <a:ea typeface="ＭＳ Ｐゴシック" panose="020B0600070205080204" pitchFamily="50" charset="-128"/>
              </a:rPr>
              <a:t>日（金）から</a:t>
            </a:r>
            <a:r>
              <a:rPr lang="en-US" altLang="ja-JP" sz="1100" dirty="0">
                <a:latin typeface="ＭＳ Ｐゴシック" panose="020B0600070205080204" pitchFamily="50" charset="-128"/>
                <a:ea typeface="ＭＳ Ｐゴシック" panose="020B0600070205080204" pitchFamily="50" charset="-128"/>
              </a:rPr>
              <a:t>12</a:t>
            </a:r>
            <a:r>
              <a:rPr lang="ja-JP" altLang="en-US" sz="1100" dirty="0">
                <a:latin typeface="ＭＳ Ｐゴシック" panose="020B0600070205080204" pitchFamily="50" charset="-128"/>
                <a:ea typeface="ＭＳ Ｐゴシック" panose="020B0600070205080204" pitchFamily="50" charset="-128"/>
              </a:rPr>
              <a:t>日（日）まで東京ビッグサイト（東京都江東区）にて、当社初の単独大規模技術展示イベント「</a:t>
            </a:r>
            <a:r>
              <a:rPr lang="en-US" altLang="ja-JP" sz="1100" dirty="0">
                <a:latin typeface="ＭＳ Ｐゴシック" panose="020B0600070205080204" pitchFamily="50" charset="-128"/>
                <a:ea typeface="ＭＳ Ｐゴシック" panose="020B0600070205080204" pitchFamily="50" charset="-128"/>
              </a:rPr>
              <a:t>SHARP Tech-Day</a:t>
            </a:r>
            <a:r>
              <a:rPr lang="ja-JP" altLang="en-US" sz="1100" dirty="0">
                <a:latin typeface="ＭＳ Ｐゴシック" panose="020B0600070205080204" pitchFamily="50" charset="-128"/>
                <a:ea typeface="ＭＳ Ｐゴシック" panose="020B0600070205080204" pitchFamily="50" charset="-128"/>
              </a:rPr>
              <a:t>」を開催しました。</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SHARP Tech-Day</a:t>
            </a:r>
            <a:r>
              <a:rPr lang="ja-JP" altLang="en-US" sz="1100" dirty="0">
                <a:latin typeface="ＭＳ Ｐゴシック" panose="020B0600070205080204" pitchFamily="50" charset="-128"/>
                <a:ea typeface="ＭＳ Ｐゴシック" panose="020B0600070205080204" pitchFamily="50" charset="-128"/>
              </a:rPr>
              <a:t>」では、「</a:t>
            </a:r>
            <a:r>
              <a:rPr lang="en-US" altLang="ja-JP" sz="1100" dirty="0">
                <a:latin typeface="ＭＳ Ｐゴシック" panose="020B0600070205080204" pitchFamily="50" charset="-128"/>
                <a:ea typeface="ＭＳ Ｐゴシック" panose="020B0600070205080204" pitchFamily="50" charset="-128"/>
              </a:rPr>
              <a:t>Be a Game Changer – </a:t>
            </a:r>
          </a:p>
          <a:p>
            <a:pPr>
              <a:lnSpc>
                <a:spcPct val="100000"/>
              </a:lnSpc>
            </a:pPr>
            <a:r>
              <a:rPr lang="en-US" altLang="ja-JP" sz="1100" dirty="0">
                <a:latin typeface="ＭＳ Ｐゴシック" panose="020B0600070205080204" pitchFamily="50" charset="-128"/>
                <a:ea typeface="ＭＳ Ｐゴシック" panose="020B0600070205080204" pitchFamily="50" charset="-128"/>
              </a:rPr>
              <a:t>Game-changing technologies transforming our future –</a:t>
            </a:r>
            <a:r>
              <a:rPr lang="ja-JP" altLang="en-US" sz="1100" dirty="0">
                <a:latin typeface="ＭＳ Ｐゴシック" panose="020B0600070205080204" pitchFamily="50" charset="-128"/>
                <a:ea typeface="ＭＳ Ｐゴシック" panose="020B0600070205080204" pitchFamily="50" charset="-128"/>
              </a:rPr>
              <a:t>」</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をテーマに、テクノロジーパートナー企業とも連携し、</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世の中の革新につながる製品・サービス群を体感いた</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だきました。　一般開場前のオープニングセレモニーで、</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当社代表取締役社長 兼</a:t>
            </a:r>
            <a:r>
              <a:rPr lang="en-US" altLang="ja-JP" sz="1100" dirty="0">
                <a:latin typeface="ＭＳ Ｐゴシック" panose="020B0600070205080204" pitchFamily="50" charset="-128"/>
                <a:ea typeface="ＭＳ Ｐゴシック" panose="020B0600070205080204" pitchFamily="50" charset="-128"/>
              </a:rPr>
              <a:t>CEO</a:t>
            </a:r>
            <a:r>
              <a:rPr lang="ja-JP" altLang="en-US" sz="1100" dirty="0">
                <a:latin typeface="ＭＳ Ｐゴシック" panose="020B0600070205080204" pitchFamily="50" charset="-128"/>
                <a:ea typeface="ＭＳ Ｐゴシック" panose="020B0600070205080204" pitchFamily="50" charset="-128"/>
              </a:rPr>
              <a:t>のロバートさんが挨拶し、</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続いて、常務執行役員 </a:t>
            </a:r>
            <a:r>
              <a:rPr lang="en-US" altLang="ja-JP" sz="1100" dirty="0">
                <a:latin typeface="ＭＳ Ｐゴシック" panose="020B0600070205080204" pitchFamily="50" charset="-128"/>
                <a:ea typeface="ＭＳ Ｐゴシック" panose="020B0600070205080204" pitchFamily="50" charset="-128"/>
              </a:rPr>
              <a:t>CTO </a:t>
            </a:r>
            <a:r>
              <a:rPr lang="ja-JP" altLang="en-US" sz="1100" dirty="0">
                <a:latin typeface="ＭＳ Ｐゴシック" panose="020B0600070205080204" pitchFamily="50" charset="-128"/>
                <a:ea typeface="ＭＳ Ｐゴシック" panose="020B0600070205080204" pitchFamily="50" charset="-128"/>
              </a:rPr>
              <a:t>兼 </a:t>
            </a:r>
            <a:r>
              <a:rPr lang="en-US" altLang="ja-JP" sz="1100" dirty="0">
                <a:latin typeface="ＭＳ Ｐゴシック" panose="020B0600070205080204" pitchFamily="50" charset="-128"/>
                <a:ea typeface="ＭＳ Ｐゴシック" panose="020B0600070205080204" pitchFamily="50" charset="-128"/>
              </a:rPr>
              <a:t>R&amp;D</a:t>
            </a:r>
            <a:r>
              <a:rPr lang="ja-JP" altLang="en-US" sz="1100" dirty="0">
                <a:latin typeface="ＭＳ Ｐゴシック" panose="020B0600070205080204" pitchFamily="50" charset="-128"/>
                <a:ea typeface="ＭＳ Ｐゴシック" panose="020B0600070205080204" pitchFamily="50" charset="-128"/>
              </a:rPr>
              <a:t>担当兼 研究開発</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本部長の種谷さんがスピーチを行いました。</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その他会場では、世の中の革新につながる製品・サービス群を体感いただき、メインステージでは、</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第一人者による講演やトークセッション、人気芸人や声優の方を招いたステージイベントを行いました。また、「テレビの価値を変えてしまおう！」をテーマにしたハッカソン「</a:t>
            </a:r>
            <a:r>
              <a:rPr lang="en-US" altLang="ja-JP" sz="1100" dirty="0">
                <a:latin typeface="ＭＳ Ｐゴシック" panose="020B0600070205080204" pitchFamily="50" charset="-128"/>
                <a:ea typeface="ＭＳ Ｐゴシック" panose="020B0600070205080204" pitchFamily="50" charset="-128"/>
              </a:rPr>
              <a:t>Future AQUOS Hackathon in SHARP Tech-Day</a:t>
            </a:r>
            <a:r>
              <a:rPr lang="ja-JP" altLang="en-US" sz="1100" dirty="0">
                <a:latin typeface="ＭＳ Ｐゴシック" panose="020B0600070205080204" pitchFamily="50" charset="-128"/>
                <a:ea typeface="ＭＳ Ｐゴシック" panose="020B0600070205080204" pitchFamily="50" charset="-128"/>
              </a:rPr>
              <a:t>」を開催しました。会期中は一般の方や学生、ファミリー層まで、さまざまな方々に</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楽しんでいただきました。</a:t>
            </a:r>
          </a:p>
          <a:p>
            <a:pPr>
              <a:lnSpc>
                <a:spcPct val="100000"/>
              </a:lnSpc>
            </a:pPr>
            <a:endParaRPr lang="ja-JP" altLang="en-US"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p:txBody>
      </p:sp>
      <p:pic>
        <p:nvPicPr>
          <p:cNvPr id="3" name="図 2">
            <a:extLst>
              <a:ext uri="{FF2B5EF4-FFF2-40B4-BE49-F238E27FC236}">
                <a16:creationId xmlns:a16="http://schemas.microsoft.com/office/drawing/2014/main" id="{8DD8855F-3DEB-4511-9242-291310C03F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2581" y="6593306"/>
            <a:ext cx="2532851" cy="1753512"/>
          </a:xfrm>
          <a:prstGeom prst="rect">
            <a:avLst/>
          </a:prstGeom>
        </p:spPr>
      </p:pic>
      <p:sp>
        <p:nvSpPr>
          <p:cNvPr id="12" name="テキスト ボックス 11">
            <a:extLst>
              <a:ext uri="{FF2B5EF4-FFF2-40B4-BE49-F238E27FC236}">
                <a16:creationId xmlns:a16="http://schemas.microsoft.com/office/drawing/2014/main" id="{AE6C0B18-FB77-4EFD-886F-29773E5C4984}"/>
              </a:ext>
            </a:extLst>
          </p:cNvPr>
          <p:cNvSpPr txBox="1"/>
          <p:nvPr/>
        </p:nvSpPr>
        <p:spPr>
          <a:xfrm>
            <a:off x="4100069" y="8346818"/>
            <a:ext cx="2237873" cy="246221"/>
          </a:xfrm>
          <a:prstGeom prst="rect">
            <a:avLst/>
          </a:prstGeom>
          <a:noFill/>
        </p:spPr>
        <p:txBody>
          <a:bodyPr wrap="square" rtlCol="0">
            <a:spAutoFit/>
          </a:bodyPr>
          <a:lstStyle/>
          <a:p>
            <a:pPr algn="ctr"/>
            <a:r>
              <a:rPr kumimoji="1" lang="ja-JP" altLang="en-US" sz="1000" dirty="0">
                <a:latin typeface="ＭＳ Ｐゴシック" panose="020B0600070205080204" pitchFamily="50" charset="-128"/>
                <a:ea typeface="ＭＳ Ｐゴシック" panose="020B0600070205080204" pitchFamily="50" charset="-128"/>
              </a:rPr>
              <a:t>「</a:t>
            </a:r>
            <a:r>
              <a:rPr kumimoji="1" lang="en-US" altLang="ja-JP" sz="1000" dirty="0">
                <a:latin typeface="ＭＳ Ｐゴシック" panose="020B0600070205080204" pitchFamily="50" charset="-128"/>
                <a:ea typeface="ＭＳ Ｐゴシック" panose="020B0600070205080204" pitchFamily="50" charset="-128"/>
              </a:rPr>
              <a:t>SHARP Tech-Day</a:t>
            </a:r>
            <a:r>
              <a:rPr kumimoji="1" lang="ja-JP" altLang="en-US" sz="1000" dirty="0">
                <a:latin typeface="ＭＳ Ｐゴシック" panose="020B0600070205080204" pitchFamily="50" charset="-128"/>
                <a:ea typeface="ＭＳ Ｐゴシック" panose="020B0600070205080204" pitchFamily="50" charset="-128"/>
              </a:rPr>
              <a:t>」会場</a:t>
            </a:r>
          </a:p>
        </p:txBody>
      </p:sp>
      <p:pic>
        <p:nvPicPr>
          <p:cNvPr id="9" name="図 8">
            <a:extLst>
              <a:ext uri="{FF2B5EF4-FFF2-40B4-BE49-F238E27FC236}">
                <a16:creationId xmlns:a16="http://schemas.microsoft.com/office/drawing/2014/main" id="{47E2B475-DF64-440B-9892-70EC24CEE3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9272" y="4439962"/>
            <a:ext cx="1880436" cy="1301840"/>
          </a:xfrm>
          <a:prstGeom prst="rect">
            <a:avLst/>
          </a:prstGeom>
        </p:spPr>
      </p:pic>
      <p:sp>
        <p:nvSpPr>
          <p:cNvPr id="32" name="テキスト ボックス 31">
            <a:extLst>
              <a:ext uri="{FF2B5EF4-FFF2-40B4-BE49-F238E27FC236}">
                <a16:creationId xmlns:a16="http://schemas.microsoft.com/office/drawing/2014/main" id="{3A1D0D65-E97B-4C3D-99DD-44F7AEFF814E}"/>
              </a:ext>
            </a:extLst>
          </p:cNvPr>
          <p:cNvSpPr txBox="1"/>
          <p:nvPr/>
        </p:nvSpPr>
        <p:spPr>
          <a:xfrm>
            <a:off x="3476489" y="5720461"/>
            <a:ext cx="2237873" cy="400110"/>
          </a:xfrm>
          <a:prstGeom prst="rect">
            <a:avLst/>
          </a:prstGeom>
          <a:noFill/>
        </p:spPr>
        <p:txBody>
          <a:bodyPr wrap="square" rtlCol="0">
            <a:spAutoFit/>
          </a:bodyPr>
          <a:lstStyle/>
          <a:p>
            <a:pPr algn="ctr"/>
            <a:r>
              <a:rPr kumimoji="1" lang="ja-JP" altLang="en-US" sz="1000" dirty="0">
                <a:latin typeface="ＭＳ Ｐゴシック" panose="020B0600070205080204" pitchFamily="50" charset="-128"/>
                <a:ea typeface="ＭＳ Ｐゴシック" panose="020B0600070205080204" pitchFamily="50" charset="-128"/>
              </a:rPr>
              <a:t>屋内向け低消費電力</a:t>
            </a:r>
            <a:endParaRPr kumimoji="1" lang="en-US" altLang="ja-JP" sz="1000" dirty="0">
              <a:latin typeface="ＭＳ Ｐゴシック" panose="020B0600070205080204" pitchFamily="50" charset="-128"/>
              <a:ea typeface="ＭＳ Ｐゴシック" panose="020B0600070205080204" pitchFamily="50" charset="-128"/>
            </a:endParaRPr>
          </a:p>
          <a:p>
            <a:pPr algn="ctr"/>
            <a:r>
              <a:rPr kumimoji="1" lang="ja-JP" altLang="en-US" sz="1000" dirty="0">
                <a:latin typeface="ＭＳ Ｐゴシック" panose="020B0600070205080204" pitchFamily="50" charset="-128"/>
                <a:ea typeface="ＭＳ Ｐゴシック" panose="020B0600070205080204" pitchFamily="50" charset="-128"/>
              </a:rPr>
              <a:t>ディスプレイ「</a:t>
            </a:r>
            <a:r>
              <a:rPr kumimoji="1" lang="en-US" altLang="ja-JP" sz="1000" dirty="0" err="1">
                <a:latin typeface="ＭＳ Ｐゴシック" panose="020B0600070205080204" pitchFamily="50" charset="-128"/>
                <a:ea typeface="ＭＳ Ｐゴシック" panose="020B0600070205080204" pitchFamily="50" charset="-128"/>
              </a:rPr>
              <a:t>ePoster</a:t>
            </a:r>
            <a:r>
              <a:rPr kumimoji="1" lang="ja-JP" altLang="en-US" sz="1000" dirty="0">
                <a:latin typeface="ＭＳ Ｐゴシック" panose="020B0600070205080204" pitchFamily="50" charset="-128"/>
                <a:ea typeface="ＭＳ Ｐゴシック" panose="020B0600070205080204" pitchFamily="50" charset="-128"/>
              </a:rPr>
              <a:t>」</a:t>
            </a:r>
          </a:p>
        </p:txBody>
      </p:sp>
      <p:pic>
        <p:nvPicPr>
          <p:cNvPr id="18" name="図 17">
            <a:extLst>
              <a:ext uri="{FF2B5EF4-FFF2-40B4-BE49-F238E27FC236}">
                <a16:creationId xmlns:a16="http://schemas.microsoft.com/office/drawing/2014/main" id="{CA6D7FD8-7699-4F0F-8F7B-F6C63B2159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9031" y="4439962"/>
            <a:ext cx="1880436" cy="1301841"/>
          </a:xfrm>
          <a:prstGeom prst="rect">
            <a:avLst/>
          </a:prstGeom>
        </p:spPr>
      </p:pic>
      <p:sp>
        <p:nvSpPr>
          <p:cNvPr id="33" name="テキスト ボックス 32">
            <a:extLst>
              <a:ext uri="{FF2B5EF4-FFF2-40B4-BE49-F238E27FC236}">
                <a16:creationId xmlns:a16="http://schemas.microsoft.com/office/drawing/2014/main" id="{7E77AA4F-29C9-4D85-8708-4212F70534B3}"/>
              </a:ext>
            </a:extLst>
          </p:cNvPr>
          <p:cNvSpPr txBox="1"/>
          <p:nvPr/>
        </p:nvSpPr>
        <p:spPr>
          <a:xfrm>
            <a:off x="1374924" y="5739363"/>
            <a:ext cx="2237873" cy="246221"/>
          </a:xfrm>
          <a:prstGeom prst="rect">
            <a:avLst/>
          </a:prstGeom>
          <a:noFill/>
        </p:spPr>
        <p:txBody>
          <a:bodyPr wrap="square" rtlCol="0">
            <a:spAutoFit/>
          </a:bodyPr>
          <a:lstStyle/>
          <a:p>
            <a:pPr algn="ctr"/>
            <a:r>
              <a:rPr kumimoji="1" lang="ja-JP" altLang="en-US" sz="1000" dirty="0">
                <a:latin typeface="ＭＳ Ｐゴシック" panose="020B0600070205080204" pitchFamily="50" charset="-128"/>
                <a:ea typeface="ＭＳ Ｐゴシック" panose="020B0600070205080204" pitchFamily="50" charset="-128"/>
              </a:rPr>
              <a:t>極節水洗濯システム</a:t>
            </a:r>
          </a:p>
        </p:txBody>
      </p:sp>
      <p:pic>
        <p:nvPicPr>
          <p:cNvPr id="21" name="図 20">
            <a:extLst>
              <a:ext uri="{FF2B5EF4-FFF2-40B4-BE49-F238E27FC236}">
                <a16:creationId xmlns:a16="http://schemas.microsoft.com/office/drawing/2014/main" id="{DE5DBD0E-F9BA-4D48-8BE4-743AE58EA0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3114" y="2894338"/>
            <a:ext cx="1880436" cy="1301841"/>
          </a:xfrm>
          <a:prstGeom prst="rect">
            <a:avLst/>
          </a:prstGeom>
        </p:spPr>
      </p:pic>
      <p:sp>
        <p:nvSpPr>
          <p:cNvPr id="35" name="テキスト ボックス 34">
            <a:extLst>
              <a:ext uri="{FF2B5EF4-FFF2-40B4-BE49-F238E27FC236}">
                <a16:creationId xmlns:a16="http://schemas.microsoft.com/office/drawing/2014/main" id="{DA133B35-49DF-47D6-B0FE-E017DB826632}"/>
              </a:ext>
            </a:extLst>
          </p:cNvPr>
          <p:cNvSpPr txBox="1"/>
          <p:nvPr/>
        </p:nvSpPr>
        <p:spPr>
          <a:xfrm>
            <a:off x="3460331" y="4178285"/>
            <a:ext cx="2237873" cy="246221"/>
          </a:xfrm>
          <a:prstGeom prst="rect">
            <a:avLst/>
          </a:prstGeom>
          <a:noFill/>
        </p:spPr>
        <p:txBody>
          <a:bodyPr wrap="square" rtlCol="0">
            <a:spAutoFit/>
          </a:bodyPr>
          <a:lstStyle/>
          <a:p>
            <a:pPr algn="ctr"/>
            <a:r>
              <a:rPr kumimoji="1" lang="ja-JP" altLang="en-US" sz="1000" dirty="0">
                <a:latin typeface="ＭＳ Ｐゴシック" panose="020B0600070205080204" pitchFamily="50" charset="-128"/>
                <a:ea typeface="ＭＳ Ｐゴシック" panose="020B0600070205080204" pitchFamily="50" charset="-128"/>
              </a:rPr>
              <a:t>においセンサ</a:t>
            </a:r>
          </a:p>
        </p:txBody>
      </p:sp>
      <p:pic>
        <p:nvPicPr>
          <p:cNvPr id="36" name="図 35">
            <a:extLst>
              <a:ext uri="{FF2B5EF4-FFF2-40B4-BE49-F238E27FC236}">
                <a16:creationId xmlns:a16="http://schemas.microsoft.com/office/drawing/2014/main" id="{03AA1D95-3283-43FF-9B03-55703075628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34617" y="2894338"/>
            <a:ext cx="1876914" cy="1299402"/>
          </a:xfrm>
          <a:prstGeom prst="rect">
            <a:avLst/>
          </a:prstGeom>
        </p:spPr>
      </p:pic>
      <p:sp>
        <p:nvSpPr>
          <p:cNvPr id="37" name="テキスト ボックス 36">
            <a:extLst>
              <a:ext uri="{FF2B5EF4-FFF2-40B4-BE49-F238E27FC236}">
                <a16:creationId xmlns:a16="http://schemas.microsoft.com/office/drawing/2014/main" id="{C94258BA-A341-471D-889B-0DBBA55FE266}"/>
              </a:ext>
            </a:extLst>
          </p:cNvPr>
          <p:cNvSpPr txBox="1"/>
          <p:nvPr/>
        </p:nvSpPr>
        <p:spPr>
          <a:xfrm>
            <a:off x="1354137" y="4169718"/>
            <a:ext cx="2237873" cy="246221"/>
          </a:xfrm>
          <a:prstGeom prst="rect">
            <a:avLst/>
          </a:prstGeom>
          <a:noFill/>
        </p:spPr>
        <p:txBody>
          <a:bodyPr wrap="square" rtlCol="0">
            <a:spAutoFit/>
          </a:bodyPr>
          <a:lstStyle/>
          <a:p>
            <a:pPr algn="ctr"/>
            <a:r>
              <a:rPr kumimoji="1" lang="ja-JP" altLang="en-US" sz="1000" dirty="0">
                <a:latin typeface="ＭＳ Ｐゴシック" panose="020B0600070205080204" pitchFamily="50" charset="-128"/>
                <a:ea typeface="ＭＳ Ｐゴシック" panose="020B0600070205080204" pitchFamily="50" charset="-128"/>
              </a:rPr>
              <a:t>低騒音化＆ハイパワーヘアドライヤー</a:t>
            </a:r>
          </a:p>
        </p:txBody>
      </p:sp>
    </p:spTree>
    <p:extLst>
      <p:ext uri="{BB962C8B-B14F-4D97-AF65-F5344CB8AC3E}">
        <p14:creationId xmlns:p14="http://schemas.microsoft.com/office/powerpoint/2010/main" val="3680228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FB4A514C-412E-4DFB-9D6D-EA4C0C023811}"/>
              </a:ext>
            </a:extLst>
          </p:cNvPr>
          <p:cNvSpPr txBox="1">
            <a:spLocks/>
          </p:cNvSpPr>
          <p:nvPr/>
        </p:nvSpPr>
        <p:spPr>
          <a:xfrm>
            <a:off x="315000" y="217071"/>
            <a:ext cx="6228000" cy="9471857"/>
          </a:xfrm>
          <a:prstGeom prst="rect">
            <a:avLst/>
          </a:prstGeom>
          <a:ln w="12700" cap="rnd">
            <a:solidFill>
              <a:schemeClr val="accent1"/>
            </a:solidFill>
          </a:ln>
        </p:spPr>
        <p:txBody>
          <a:bodyPr vert="horz" lIns="91440" tIns="45721" rIns="91440" bIns="45721" rtlCol="0"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1401" b="1" dirty="0">
                <a:solidFill>
                  <a:prstClr val="black"/>
                </a:solidFill>
                <a:latin typeface="ＭＳ Ｐゴシック" panose="020B0600070205080204" pitchFamily="50" charset="-128"/>
                <a:ea typeface="ＭＳ Ｐゴシック" panose="020B0600070205080204" pitchFamily="50" charset="-128"/>
              </a:rPr>
              <a:t>プラズマクラスターエアコン＜</a:t>
            </a:r>
            <a:r>
              <a:rPr lang="en-US" altLang="ja-JP" sz="1401" b="1" dirty="0">
                <a:solidFill>
                  <a:prstClr val="black"/>
                </a:solidFill>
                <a:latin typeface="ＭＳ Ｐゴシック" panose="020B0600070205080204" pitchFamily="50" charset="-128"/>
                <a:ea typeface="ＭＳ Ｐゴシック" panose="020B0600070205080204" pitchFamily="50" charset="-128"/>
              </a:rPr>
              <a:t>X</a:t>
            </a:r>
            <a:r>
              <a:rPr lang="ja-JP" altLang="en-US" sz="1401" b="1" dirty="0">
                <a:solidFill>
                  <a:prstClr val="black"/>
                </a:solidFill>
                <a:latin typeface="ＭＳ Ｐゴシック" panose="020B0600070205080204" pitchFamily="50" charset="-128"/>
                <a:ea typeface="ＭＳ Ｐゴシック" panose="020B0600070205080204" pitchFamily="50" charset="-128"/>
              </a:rPr>
              <a:t>シリーズ＞新製品および「ソーラー家電連携」</a:t>
            </a:r>
            <a:endParaRPr lang="en-US" altLang="ja-JP" sz="1401" b="1"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401" b="1" dirty="0">
                <a:solidFill>
                  <a:prstClr val="black"/>
                </a:solidFill>
                <a:latin typeface="ＭＳ Ｐゴシック" panose="020B0600070205080204" pitchFamily="50" charset="-128"/>
                <a:ea typeface="ＭＳ Ｐゴシック" panose="020B0600070205080204" pitchFamily="50" charset="-128"/>
              </a:rPr>
              <a:t>サービスの発表会を開催</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solidFill>
                  <a:prstClr val="black"/>
                </a:solidFill>
                <a:latin typeface="ＭＳ Ｐゴシック" panose="020B0600070205080204" pitchFamily="50" charset="-128"/>
                <a:ea typeface="ＭＳ Ｐゴシック" panose="020B0600070205080204" pitchFamily="50" charset="-128"/>
              </a:rPr>
              <a:t>　</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en-US" altLang="ja-JP" sz="1100" dirty="0">
                <a:solidFill>
                  <a:prstClr val="black"/>
                </a:solidFill>
                <a:latin typeface="ＭＳ Ｐゴシック" panose="020B0600070205080204" pitchFamily="50" charset="-128"/>
                <a:ea typeface="ＭＳ Ｐゴシック" panose="020B0600070205080204" pitchFamily="50" charset="-128"/>
              </a:rPr>
              <a:t>10</a:t>
            </a:r>
            <a:r>
              <a:rPr lang="ja-JP" altLang="en-US" sz="1100" dirty="0">
                <a:solidFill>
                  <a:prstClr val="black"/>
                </a:solidFill>
                <a:latin typeface="ＭＳ Ｐゴシック" panose="020B0600070205080204" pitchFamily="50" charset="-128"/>
                <a:ea typeface="ＭＳ Ｐゴシック" panose="020B0600070205080204" pitchFamily="50" charset="-128"/>
              </a:rPr>
              <a:t>月</a:t>
            </a:r>
            <a:r>
              <a:rPr lang="en-US" altLang="ja-JP" sz="1100" dirty="0">
                <a:solidFill>
                  <a:prstClr val="black"/>
                </a:solidFill>
                <a:latin typeface="ＭＳ Ｐゴシック" panose="020B0600070205080204" pitchFamily="50" charset="-128"/>
                <a:ea typeface="ＭＳ Ｐゴシック" panose="020B0600070205080204" pitchFamily="50" charset="-128"/>
              </a:rPr>
              <a:t>24</a:t>
            </a:r>
            <a:r>
              <a:rPr lang="ja-JP" altLang="en-US" sz="1100" dirty="0">
                <a:solidFill>
                  <a:prstClr val="black"/>
                </a:solidFill>
                <a:latin typeface="ＭＳ Ｐゴシック" panose="020B0600070205080204" pitchFamily="50" charset="-128"/>
                <a:ea typeface="ＭＳ Ｐゴシック" panose="020B0600070205080204" pitchFamily="50" charset="-128"/>
              </a:rPr>
              <a:t>日（火）、プラズマクラスターエアコン＜</a:t>
            </a:r>
            <a:r>
              <a:rPr lang="en-US" altLang="ja-JP" sz="1100" dirty="0">
                <a:solidFill>
                  <a:prstClr val="black"/>
                </a:solidFill>
                <a:latin typeface="ＭＳ Ｐゴシック" panose="020B0600070205080204" pitchFamily="50" charset="-128"/>
                <a:ea typeface="ＭＳ Ｐゴシック" panose="020B0600070205080204" pitchFamily="50" charset="-128"/>
              </a:rPr>
              <a:t>X</a:t>
            </a:r>
            <a:r>
              <a:rPr lang="ja-JP" altLang="en-US" sz="1100" dirty="0">
                <a:solidFill>
                  <a:prstClr val="black"/>
                </a:solidFill>
                <a:latin typeface="ＭＳ Ｐゴシック" panose="020B0600070205080204" pitchFamily="50" charset="-128"/>
                <a:ea typeface="ＭＳ Ｐゴシック" panose="020B0600070205080204" pitchFamily="50" charset="-128"/>
              </a:rPr>
              <a:t>シリーズ＞新製品および、「ソーラー家電連携</a:t>
            </a:r>
            <a:r>
              <a:rPr lang="en-US" altLang="ja-JP" sz="1100" baseline="30000" dirty="0">
                <a:solidFill>
                  <a:prstClr val="black"/>
                </a:solidFill>
                <a:latin typeface="ＭＳ Ｐゴシック" panose="020B0600070205080204" pitchFamily="50" charset="-128"/>
                <a:ea typeface="ＭＳ Ｐゴシック" panose="020B0600070205080204" pitchFamily="50" charset="-128"/>
              </a:rPr>
              <a:t>※1</a:t>
            </a:r>
            <a:r>
              <a:rPr lang="ja-JP" altLang="en-US" sz="1100" dirty="0">
                <a:solidFill>
                  <a:prstClr val="black"/>
                </a:solidFill>
                <a:latin typeface="ＭＳ Ｐゴシック" panose="020B0600070205080204" pitchFamily="50" charset="-128"/>
                <a:ea typeface="ＭＳ Ｐゴシック" panose="020B0600070205080204" pitchFamily="50" charset="-128"/>
              </a:rPr>
              <a:t>」サービス提供開始についてのメディア向け発表会を八尾事業所で開催しました。</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9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en-US" altLang="ja-JP" sz="900" dirty="0">
                <a:solidFill>
                  <a:prstClr val="black"/>
                </a:solidFill>
                <a:latin typeface="ＭＳ Ｐゴシック" panose="020B0600070205080204" pitchFamily="50" charset="-128"/>
                <a:ea typeface="ＭＳ Ｐゴシック" panose="020B0600070205080204" pitchFamily="50" charset="-128"/>
              </a:rPr>
              <a:t>※1 </a:t>
            </a:r>
            <a:r>
              <a:rPr lang="ja-JP" altLang="en-US" sz="900" dirty="0">
                <a:solidFill>
                  <a:prstClr val="black"/>
                </a:solidFill>
                <a:latin typeface="ＭＳ Ｐゴシック" panose="020B0600070205080204" pitchFamily="50" charset="-128"/>
                <a:ea typeface="ＭＳ Ｐゴシック" panose="020B0600070205080204" pitchFamily="50" charset="-128"/>
              </a:rPr>
              <a:t>ご利用には、当社会員サイト「</a:t>
            </a:r>
            <a:r>
              <a:rPr lang="en-US" altLang="ja-JP" sz="900" dirty="0">
                <a:solidFill>
                  <a:prstClr val="black"/>
                </a:solidFill>
                <a:latin typeface="ＭＳ Ｐゴシック" panose="020B0600070205080204" pitchFamily="50" charset="-128"/>
                <a:ea typeface="ＭＳ Ｐゴシック" panose="020B0600070205080204" pitchFamily="50" charset="-128"/>
              </a:rPr>
              <a:t>COCORO MEMBERS</a:t>
            </a:r>
            <a:r>
              <a:rPr lang="ja-JP" altLang="en-US" sz="900" dirty="0">
                <a:solidFill>
                  <a:prstClr val="black"/>
                </a:solidFill>
                <a:latin typeface="ＭＳ Ｐゴシック" panose="020B0600070205080204" pitchFamily="50" charset="-128"/>
                <a:ea typeface="ＭＳ Ｐゴシック" panose="020B0600070205080204" pitchFamily="50" charset="-128"/>
              </a:rPr>
              <a:t>への登録、およびクラウド連携エネルギーコントローラ＜</a:t>
            </a:r>
            <a:r>
              <a:rPr lang="en-US" altLang="ja-JP" sz="900" dirty="0">
                <a:solidFill>
                  <a:prstClr val="black"/>
                </a:solidFill>
                <a:latin typeface="ＭＳ Ｐゴシック" panose="020B0600070205080204" pitchFamily="50" charset="-128"/>
                <a:ea typeface="ＭＳ Ｐゴシック" panose="020B0600070205080204" pitchFamily="50" charset="-128"/>
              </a:rPr>
              <a:t>JH-RV11/JH-</a:t>
            </a:r>
          </a:p>
          <a:p>
            <a:pPr>
              <a:lnSpc>
                <a:spcPct val="100000"/>
              </a:lnSpc>
            </a:pPr>
            <a:r>
              <a:rPr lang="ja-JP" altLang="en-US" sz="900" dirty="0">
                <a:solidFill>
                  <a:prstClr val="black"/>
                </a:solidFill>
                <a:latin typeface="ＭＳ Ｐゴシック" panose="020B0600070205080204" pitchFamily="50" charset="-128"/>
                <a:ea typeface="ＭＳ Ｐゴシック" panose="020B0600070205080204" pitchFamily="50" charset="-128"/>
              </a:rPr>
              <a:t>　　　</a:t>
            </a:r>
            <a:r>
              <a:rPr lang="en-US" altLang="ja-JP" sz="900" dirty="0">
                <a:solidFill>
                  <a:prstClr val="black"/>
                </a:solidFill>
                <a:latin typeface="ＭＳ Ｐゴシック" panose="020B0600070205080204" pitchFamily="50" charset="-128"/>
                <a:ea typeface="ＭＳ Ｐゴシック" panose="020B0600070205080204" pitchFamily="50" charset="-128"/>
              </a:rPr>
              <a:t>RVB1</a:t>
            </a:r>
            <a:r>
              <a:rPr lang="ja-JP" altLang="en-US" sz="900" dirty="0">
                <a:solidFill>
                  <a:prstClr val="black"/>
                </a:solidFill>
                <a:latin typeface="ＭＳ Ｐゴシック" panose="020B0600070205080204" pitchFamily="50" charset="-128"/>
                <a:ea typeface="ＭＳ Ｐゴシック" panose="020B0600070205080204" pitchFamily="50" charset="-128"/>
              </a:rPr>
              <a:t>＞が必要です。また、スマートライフアプリ「</a:t>
            </a:r>
            <a:r>
              <a:rPr lang="en-US" altLang="ja-JP" sz="900" dirty="0">
                <a:solidFill>
                  <a:prstClr val="black"/>
                </a:solidFill>
                <a:latin typeface="ＭＳ Ｐゴシック" panose="020B0600070205080204" pitchFamily="50" charset="-128"/>
                <a:ea typeface="ＭＳ Ｐゴシック" panose="020B0600070205080204" pitchFamily="50" charset="-128"/>
              </a:rPr>
              <a:t>COCORO HOME</a:t>
            </a:r>
            <a:r>
              <a:rPr lang="ja-JP" altLang="en-US" sz="900" dirty="0">
                <a:solidFill>
                  <a:prstClr val="black"/>
                </a:solidFill>
                <a:latin typeface="ＭＳ Ｐゴシック" panose="020B0600070205080204" pitchFamily="50" charset="-128"/>
                <a:ea typeface="ＭＳ Ｐゴシック" panose="020B0600070205080204" pitchFamily="50" charset="-128"/>
              </a:rPr>
              <a:t>」のインストール、および</a:t>
            </a:r>
            <a:r>
              <a:rPr lang="en-US" altLang="ja-JP" sz="900" dirty="0">
                <a:solidFill>
                  <a:prstClr val="black"/>
                </a:solidFill>
                <a:latin typeface="ＭＳ Ｐゴシック" panose="020B0600070205080204" pitchFamily="50" charset="-128"/>
                <a:ea typeface="ＭＳ Ｐゴシック" panose="020B0600070205080204" pitchFamily="50" charset="-128"/>
              </a:rPr>
              <a:t>HEMS</a:t>
            </a:r>
            <a:r>
              <a:rPr lang="ja-JP" altLang="en-US" sz="900" dirty="0">
                <a:solidFill>
                  <a:prstClr val="black"/>
                </a:solidFill>
                <a:latin typeface="ＭＳ Ｐゴシック" panose="020B0600070205080204" pitchFamily="50" charset="-128"/>
                <a:ea typeface="ＭＳ Ｐゴシック" panose="020B0600070205080204" pitchFamily="50" charset="-128"/>
              </a:rPr>
              <a:t>との連携が必要です。</a:t>
            </a:r>
            <a:endParaRPr lang="en-US" altLang="ja-JP" sz="9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9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solidFill>
                  <a:prstClr val="black"/>
                </a:solidFill>
                <a:latin typeface="ＭＳ Ｐゴシック" panose="020B0600070205080204" pitchFamily="50" charset="-128"/>
                <a:ea typeface="ＭＳ Ｐゴシック" panose="020B0600070205080204" pitchFamily="50" charset="-128"/>
              </a:rPr>
              <a:t>プラズマクラスターエアコン＜</a:t>
            </a:r>
            <a:r>
              <a:rPr lang="en-US" altLang="ja-JP" sz="1100" dirty="0">
                <a:solidFill>
                  <a:prstClr val="black"/>
                </a:solidFill>
                <a:latin typeface="ＭＳ Ｐゴシック" panose="020B0600070205080204" pitchFamily="50" charset="-128"/>
                <a:ea typeface="ＭＳ Ｐゴシック" panose="020B0600070205080204" pitchFamily="50" charset="-128"/>
              </a:rPr>
              <a:t>X</a:t>
            </a:r>
            <a:r>
              <a:rPr lang="ja-JP" altLang="en-US" sz="1100" dirty="0">
                <a:solidFill>
                  <a:prstClr val="black"/>
                </a:solidFill>
                <a:latin typeface="ＭＳ Ｐゴシック" panose="020B0600070205080204" pitchFamily="50" charset="-128"/>
                <a:ea typeface="ＭＳ Ｐゴシック" panose="020B0600070205080204" pitchFamily="50" charset="-128"/>
              </a:rPr>
              <a:t>シリーズ＞</a:t>
            </a:r>
            <a:r>
              <a:rPr lang="en-US" altLang="ja-JP" sz="1100" dirty="0">
                <a:solidFill>
                  <a:prstClr val="black"/>
                </a:solidFill>
                <a:latin typeface="ＭＳ Ｐゴシック" panose="020B0600070205080204" pitchFamily="50" charset="-128"/>
                <a:ea typeface="ＭＳ Ｐゴシック" panose="020B0600070205080204" pitchFamily="50" charset="-128"/>
              </a:rPr>
              <a:t>9</a:t>
            </a:r>
            <a:r>
              <a:rPr lang="ja-JP" altLang="en-US" sz="1100" dirty="0">
                <a:solidFill>
                  <a:prstClr val="black"/>
                </a:solidFill>
                <a:latin typeface="ＭＳ Ｐゴシック" panose="020B0600070205080204" pitchFamily="50" charset="-128"/>
                <a:ea typeface="ＭＳ Ｐゴシック" panose="020B0600070205080204" pitchFamily="50" charset="-128"/>
              </a:rPr>
              <a:t>機種</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solidFill>
                  <a:prstClr val="black"/>
                </a:solidFill>
                <a:latin typeface="ＭＳ Ｐゴシック" panose="020B0600070205080204" pitchFamily="50" charset="-128"/>
                <a:ea typeface="ＭＳ Ｐゴシック" panose="020B0600070205080204" pitchFamily="50" charset="-128"/>
              </a:rPr>
              <a:t>■主な特長</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solidFill>
                  <a:prstClr val="black"/>
                </a:solidFill>
                <a:latin typeface="ＭＳ Ｐゴシック" panose="020B0600070205080204" pitchFamily="50" charset="-128"/>
                <a:ea typeface="ＭＳ Ｐゴシック" panose="020B0600070205080204" pitchFamily="50" charset="-128"/>
              </a:rPr>
              <a:t>　１．新省エネ基準</a:t>
            </a:r>
            <a:r>
              <a:rPr lang="en-US" altLang="ja-JP" sz="1100" baseline="30000" dirty="0">
                <a:solidFill>
                  <a:prstClr val="black"/>
                </a:solidFill>
                <a:latin typeface="ＭＳ Ｐゴシック" panose="020B0600070205080204" pitchFamily="50" charset="-128"/>
                <a:ea typeface="ＭＳ Ｐゴシック" panose="020B0600070205080204" pitchFamily="50" charset="-128"/>
              </a:rPr>
              <a:t>※2</a:t>
            </a:r>
            <a:r>
              <a:rPr lang="ja-JP" altLang="en-US" sz="1100" dirty="0">
                <a:solidFill>
                  <a:prstClr val="black"/>
                </a:solidFill>
                <a:latin typeface="ＭＳ Ｐゴシック" panose="020B0600070205080204" pitchFamily="50" charset="-128"/>
                <a:ea typeface="ＭＳ Ｐゴシック" panose="020B0600070205080204" pitchFamily="50" charset="-128"/>
              </a:rPr>
              <a:t>を達成</a:t>
            </a:r>
            <a:r>
              <a:rPr lang="en-US" altLang="ja-JP" sz="1100" baseline="30000" dirty="0">
                <a:solidFill>
                  <a:prstClr val="black"/>
                </a:solidFill>
                <a:latin typeface="ＭＳ Ｐゴシック" panose="020B0600070205080204" pitchFamily="50" charset="-128"/>
                <a:ea typeface="ＭＳ Ｐゴシック" panose="020B0600070205080204" pitchFamily="50" charset="-128"/>
              </a:rPr>
              <a:t>※3</a:t>
            </a:r>
            <a:r>
              <a:rPr lang="ja-JP" altLang="en-US" sz="1100" dirty="0" err="1">
                <a:solidFill>
                  <a:prstClr val="black"/>
                </a:solidFill>
                <a:latin typeface="ＭＳ Ｐゴシック" panose="020B0600070205080204" pitchFamily="50" charset="-128"/>
                <a:ea typeface="ＭＳ Ｐゴシック" panose="020B0600070205080204" pitchFamily="50" charset="-128"/>
              </a:rPr>
              <a:t>。</a:t>
            </a:r>
            <a:r>
              <a:rPr lang="ja-JP" altLang="en-US" sz="1100" dirty="0">
                <a:solidFill>
                  <a:prstClr val="black"/>
                </a:solidFill>
                <a:latin typeface="ＭＳ Ｐゴシック" panose="020B0600070205080204" pitchFamily="50" charset="-128"/>
                <a:ea typeface="ＭＳ Ｐゴシック" panose="020B0600070205080204" pitchFamily="50" charset="-128"/>
              </a:rPr>
              <a:t>業界で唯一</a:t>
            </a:r>
            <a:r>
              <a:rPr lang="en-US" altLang="ja-JP" sz="1100" baseline="30000" dirty="0">
                <a:solidFill>
                  <a:prstClr val="black"/>
                </a:solidFill>
                <a:latin typeface="ＭＳ Ｐゴシック" panose="020B0600070205080204" pitchFamily="50" charset="-128"/>
                <a:ea typeface="ＭＳ Ｐゴシック" panose="020B0600070205080204" pitchFamily="50" charset="-128"/>
              </a:rPr>
              <a:t>※4</a:t>
            </a:r>
            <a:r>
              <a:rPr lang="en-US" altLang="ja-JP" sz="1100" dirty="0">
                <a:solidFill>
                  <a:prstClr val="black"/>
                </a:solidFill>
                <a:latin typeface="ＭＳ Ｐゴシック" panose="020B0600070205080204" pitchFamily="50" charset="-128"/>
                <a:ea typeface="ＭＳ Ｐゴシック" panose="020B0600070205080204" pitchFamily="50" charset="-128"/>
              </a:rPr>
              <a:t>CO2</a:t>
            </a:r>
            <a:r>
              <a:rPr lang="ja-JP" altLang="en-US" sz="1100" dirty="0">
                <a:solidFill>
                  <a:prstClr val="black"/>
                </a:solidFill>
                <a:latin typeface="ＭＳ Ｐゴシック" panose="020B0600070205080204" pitchFamily="50" charset="-128"/>
                <a:ea typeface="ＭＳ Ｐゴシック" panose="020B0600070205080204" pitchFamily="50" charset="-128"/>
              </a:rPr>
              <a:t>センサーを搭載</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en-US" altLang="ja-JP" sz="1100" dirty="0">
                <a:solidFill>
                  <a:prstClr val="black"/>
                </a:solidFill>
                <a:latin typeface="ＭＳ Ｐゴシック" panose="020B0600070205080204" pitchFamily="50" charset="-128"/>
                <a:ea typeface="ＭＳ Ｐゴシック" panose="020B0600070205080204" pitchFamily="50" charset="-128"/>
              </a:rPr>
              <a:t>       </a:t>
            </a:r>
            <a:r>
              <a:rPr lang="ja-JP" altLang="en-US" sz="1100" dirty="0">
                <a:solidFill>
                  <a:prstClr val="black"/>
                </a:solidFill>
                <a:latin typeface="ＭＳ Ｐゴシック" panose="020B0600070205080204" pitchFamily="50" charset="-128"/>
                <a:ea typeface="ＭＳ Ｐゴシック" panose="020B0600070205080204" pitchFamily="50" charset="-128"/>
              </a:rPr>
              <a:t>し室温を制御する「エコ自動運転」と、</a:t>
            </a:r>
            <a:r>
              <a:rPr lang="en-US" altLang="ja-JP" sz="1100" dirty="0">
                <a:solidFill>
                  <a:prstClr val="black"/>
                </a:solidFill>
                <a:latin typeface="ＭＳ Ｐゴシック" panose="020B0600070205080204" pitchFamily="50" charset="-128"/>
                <a:ea typeface="ＭＳ Ｐゴシック" panose="020B0600070205080204" pitchFamily="50" charset="-128"/>
              </a:rPr>
              <a:t>AI</a:t>
            </a:r>
            <a:r>
              <a:rPr lang="ja-JP" altLang="en-US" sz="1100" dirty="0">
                <a:solidFill>
                  <a:prstClr val="black"/>
                </a:solidFill>
                <a:latin typeface="ＭＳ Ｐゴシック" panose="020B0600070205080204" pitchFamily="50" charset="-128"/>
                <a:ea typeface="ＭＳ Ｐゴシック" panose="020B0600070205080204" pitchFamily="50" charset="-128"/>
              </a:rPr>
              <a:t>と連携した省エネ制御</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en-US" altLang="ja-JP" sz="1100" dirty="0">
                <a:solidFill>
                  <a:prstClr val="black"/>
                </a:solidFill>
                <a:latin typeface="ＭＳ Ｐゴシック" panose="020B0600070205080204" pitchFamily="50" charset="-128"/>
                <a:ea typeface="ＭＳ Ｐゴシック" panose="020B0600070205080204" pitchFamily="50" charset="-128"/>
              </a:rPr>
              <a:t>      </a:t>
            </a:r>
            <a:r>
              <a:rPr lang="ja-JP" altLang="en-US" sz="1100" dirty="0">
                <a:solidFill>
                  <a:prstClr val="black"/>
                </a:solidFill>
                <a:latin typeface="ＭＳ Ｐゴシック" panose="020B0600070205080204" pitchFamily="50" charset="-128"/>
                <a:ea typeface="ＭＳ Ｐゴシック" panose="020B0600070205080204" pitchFamily="50" charset="-128"/>
              </a:rPr>
              <a:t>「つないでもっと節電」により、消費電力を抑制</a:t>
            </a:r>
          </a:p>
          <a:p>
            <a:pPr>
              <a:lnSpc>
                <a:spcPct val="100000"/>
              </a:lnSpc>
            </a:pPr>
            <a:r>
              <a:rPr lang="ja-JP" altLang="en-US" sz="1100" dirty="0">
                <a:solidFill>
                  <a:prstClr val="black"/>
                </a:solidFill>
                <a:latin typeface="ＭＳ Ｐゴシック" panose="020B0600070205080204" pitchFamily="50" charset="-128"/>
                <a:ea typeface="ＭＳ Ｐゴシック" panose="020B0600070205080204" pitchFamily="50" charset="-128"/>
              </a:rPr>
              <a:t>　２．業界初</a:t>
            </a:r>
            <a:r>
              <a:rPr lang="en-US" altLang="ja-JP" sz="1100" baseline="30000" dirty="0">
                <a:solidFill>
                  <a:prstClr val="black"/>
                </a:solidFill>
                <a:latin typeface="ＭＳ Ｐゴシック" panose="020B0600070205080204" pitchFamily="50" charset="-128"/>
                <a:ea typeface="ＭＳ Ｐゴシック" panose="020B0600070205080204" pitchFamily="50" charset="-128"/>
              </a:rPr>
              <a:t>※5</a:t>
            </a:r>
            <a:r>
              <a:rPr lang="ja-JP" altLang="en-US" sz="1100" dirty="0" err="1">
                <a:solidFill>
                  <a:prstClr val="black"/>
                </a:solidFill>
                <a:latin typeface="ＭＳ Ｐゴシック" panose="020B0600070205080204" pitchFamily="50" charset="-128"/>
                <a:ea typeface="ＭＳ Ｐゴシック" panose="020B0600070205080204" pitchFamily="50" charset="-128"/>
              </a:rPr>
              <a:t>、</a:t>
            </a:r>
            <a:r>
              <a:rPr lang="ja-JP" altLang="en-US" sz="1100" dirty="0">
                <a:solidFill>
                  <a:prstClr val="black"/>
                </a:solidFill>
                <a:latin typeface="ＭＳ Ｐゴシック" panose="020B0600070205080204" pitchFamily="50" charset="-128"/>
                <a:ea typeface="ＭＳ Ｐゴシック" panose="020B0600070205080204" pitchFamily="50" charset="-128"/>
              </a:rPr>
              <a:t>太陽光発電システムと連携し、</a:t>
            </a:r>
            <a:r>
              <a:rPr lang="en-US" altLang="ja-JP" sz="1100" dirty="0">
                <a:solidFill>
                  <a:prstClr val="black"/>
                </a:solidFill>
                <a:latin typeface="ＭＳ Ｐゴシック" panose="020B0600070205080204" pitchFamily="50" charset="-128"/>
                <a:ea typeface="ＭＳ Ｐゴシック" panose="020B0600070205080204" pitchFamily="50" charset="-128"/>
              </a:rPr>
              <a:t>AI</a:t>
            </a:r>
            <a:r>
              <a:rPr lang="ja-JP" altLang="en-US" sz="1100" dirty="0">
                <a:solidFill>
                  <a:prstClr val="black"/>
                </a:solidFill>
                <a:latin typeface="ＭＳ Ｐゴシック" panose="020B0600070205080204" pitchFamily="50" charset="-128"/>
                <a:ea typeface="ＭＳ Ｐゴシック" panose="020B0600070205080204" pitchFamily="50" charset="-128"/>
              </a:rPr>
              <a:t>が予測した余剰</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en-US" altLang="ja-JP" sz="1100" dirty="0">
                <a:solidFill>
                  <a:prstClr val="black"/>
                </a:solidFill>
                <a:latin typeface="ＭＳ Ｐゴシック" panose="020B0600070205080204" pitchFamily="50" charset="-128"/>
                <a:ea typeface="ＭＳ Ｐゴシック" panose="020B0600070205080204" pitchFamily="50" charset="-128"/>
              </a:rPr>
              <a:t>      </a:t>
            </a:r>
            <a:r>
              <a:rPr lang="ja-JP" altLang="en-US" sz="1100" dirty="0">
                <a:solidFill>
                  <a:prstClr val="black"/>
                </a:solidFill>
                <a:latin typeface="ＭＳ Ｐゴシック" panose="020B0600070205080204" pitchFamily="50" charset="-128"/>
                <a:ea typeface="ＭＳ Ｐゴシック" panose="020B0600070205080204" pitchFamily="50" charset="-128"/>
              </a:rPr>
              <a:t>電力量に応じてエアコンを賢く制御</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solidFill>
                  <a:prstClr val="black"/>
                </a:solidFill>
                <a:latin typeface="ＭＳ Ｐゴシック" panose="020B0600070205080204" pitchFamily="50" charset="-128"/>
                <a:ea typeface="ＭＳ Ｐゴシック" panose="020B0600070205080204" pitchFamily="50" charset="-128"/>
              </a:rPr>
              <a:t>　３．エアコン内部を常に清潔に保つ「フィルター自動両面お掃除」に</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en-US" altLang="ja-JP" sz="1100" dirty="0">
                <a:solidFill>
                  <a:prstClr val="black"/>
                </a:solidFill>
                <a:latin typeface="ＭＳ Ｐゴシック" panose="020B0600070205080204" pitchFamily="50" charset="-128"/>
                <a:ea typeface="ＭＳ Ｐゴシック" panose="020B0600070205080204" pitchFamily="50" charset="-128"/>
              </a:rPr>
              <a:t>      </a:t>
            </a:r>
            <a:r>
              <a:rPr lang="ja-JP" altLang="en-US" sz="1100" dirty="0">
                <a:solidFill>
                  <a:prstClr val="black"/>
                </a:solidFill>
                <a:latin typeface="ＭＳ Ｐゴシック" panose="020B0600070205080204" pitchFamily="50" charset="-128"/>
                <a:ea typeface="ＭＳ Ｐゴシック" panose="020B0600070205080204" pitchFamily="50" charset="-128"/>
              </a:rPr>
              <a:t>より、フィルターの目詰まりなどによる性能低下を抑制し、ムダ</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solidFill>
                  <a:prstClr val="black"/>
                </a:solidFill>
                <a:latin typeface="ＭＳ Ｐゴシック" panose="020B0600070205080204" pitchFamily="50" charset="-128"/>
                <a:ea typeface="ＭＳ Ｐゴシック" panose="020B0600070205080204" pitchFamily="50" charset="-128"/>
              </a:rPr>
              <a:t>　　　な消費電力をカット</a:t>
            </a:r>
          </a:p>
          <a:p>
            <a:pPr>
              <a:lnSpc>
                <a:spcPct val="100000"/>
              </a:lnSpc>
            </a:pPr>
            <a:r>
              <a:rPr lang="ja-JP" altLang="en-US" sz="1100" dirty="0">
                <a:solidFill>
                  <a:prstClr val="black"/>
                </a:solidFill>
                <a:latin typeface="ＭＳ Ｐゴシック" panose="020B0600070205080204" pitchFamily="50" charset="-128"/>
                <a:ea typeface="ＭＳ Ｐゴシック" panose="020B0600070205080204" pitchFamily="50" charset="-128"/>
              </a:rPr>
              <a:t>  ４． 「プラズマクラスター</a:t>
            </a:r>
            <a:r>
              <a:rPr lang="en-US" altLang="ja-JP" sz="1100" dirty="0">
                <a:solidFill>
                  <a:prstClr val="black"/>
                </a:solidFill>
                <a:latin typeface="ＭＳ Ｐゴシック" panose="020B0600070205080204" pitchFamily="50" charset="-128"/>
                <a:ea typeface="ＭＳ Ｐゴシック" panose="020B0600070205080204" pitchFamily="50" charset="-128"/>
              </a:rPr>
              <a:t>NEXT</a:t>
            </a:r>
            <a:r>
              <a:rPr lang="ja-JP" altLang="en-US" sz="1100" dirty="0">
                <a:solidFill>
                  <a:prstClr val="black"/>
                </a:solidFill>
                <a:latin typeface="ＭＳ Ｐゴシック" panose="020B0600070205080204" pitchFamily="50" charset="-128"/>
                <a:ea typeface="ＭＳ Ｐゴシック" panose="020B0600070205080204" pitchFamily="50" charset="-128"/>
              </a:rPr>
              <a:t>」や「上下両開きロングパネル」に</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solidFill>
                  <a:prstClr val="black"/>
                </a:solidFill>
                <a:latin typeface="ＭＳ Ｐゴシック" panose="020B0600070205080204" pitchFamily="50" charset="-128"/>
                <a:ea typeface="ＭＳ Ｐゴシック" panose="020B0600070205080204" pitchFamily="50" charset="-128"/>
              </a:rPr>
              <a:t>　　　より</a:t>
            </a:r>
            <a:r>
              <a:rPr lang="en-US" altLang="ja-JP" sz="1100" dirty="0">
                <a:solidFill>
                  <a:prstClr val="black"/>
                </a:solidFill>
                <a:latin typeface="ＭＳ Ｐゴシック" panose="020B0600070205080204" pitchFamily="50" charset="-128"/>
                <a:ea typeface="ＭＳ Ｐゴシック" panose="020B0600070205080204" pitchFamily="50" charset="-128"/>
              </a:rPr>
              <a:t>365</a:t>
            </a:r>
            <a:r>
              <a:rPr lang="ja-JP" altLang="en-US" sz="1100" dirty="0">
                <a:solidFill>
                  <a:prstClr val="black"/>
                </a:solidFill>
                <a:latin typeface="ＭＳ Ｐゴシック" panose="020B0600070205080204" pitchFamily="50" charset="-128"/>
                <a:ea typeface="ＭＳ Ｐゴシック" panose="020B0600070205080204" pitchFamily="50" charset="-128"/>
              </a:rPr>
              <a:t>日安心で快適な空気をお届け</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en-US" altLang="ja-JP" sz="900" dirty="0">
                <a:solidFill>
                  <a:prstClr val="black"/>
                </a:solidFill>
                <a:latin typeface="ＭＳ Ｐゴシック" panose="020B0600070205080204" pitchFamily="50" charset="-128"/>
                <a:ea typeface="ＭＳ Ｐゴシック" panose="020B0600070205080204" pitchFamily="50" charset="-128"/>
              </a:rPr>
              <a:t>※2 2022</a:t>
            </a:r>
            <a:r>
              <a:rPr lang="ja-JP" altLang="en-US" sz="900" dirty="0">
                <a:solidFill>
                  <a:prstClr val="black"/>
                </a:solidFill>
                <a:latin typeface="ＭＳ Ｐゴシック" panose="020B0600070205080204" pitchFamily="50" charset="-128"/>
                <a:ea typeface="ＭＳ Ｐゴシック" panose="020B0600070205080204" pitchFamily="50" charset="-128"/>
              </a:rPr>
              <a:t>年</a:t>
            </a:r>
            <a:r>
              <a:rPr lang="en-US" altLang="ja-JP" sz="900" dirty="0">
                <a:solidFill>
                  <a:prstClr val="black"/>
                </a:solidFill>
                <a:latin typeface="ＭＳ Ｐゴシック" panose="020B0600070205080204" pitchFamily="50" charset="-128"/>
                <a:ea typeface="ＭＳ Ｐゴシック" panose="020B0600070205080204" pitchFamily="50" charset="-128"/>
              </a:rPr>
              <a:t>6</a:t>
            </a:r>
            <a:r>
              <a:rPr lang="ja-JP" altLang="en-US" sz="900" dirty="0">
                <a:solidFill>
                  <a:prstClr val="black"/>
                </a:solidFill>
                <a:latin typeface="ＭＳ Ｐゴシック" panose="020B0600070205080204" pitchFamily="50" charset="-128"/>
                <a:ea typeface="ＭＳ Ｐゴシック" panose="020B0600070205080204" pitchFamily="50" charset="-128"/>
              </a:rPr>
              <a:t>月</a:t>
            </a:r>
            <a:r>
              <a:rPr lang="en-US" altLang="ja-JP" sz="900" dirty="0">
                <a:solidFill>
                  <a:prstClr val="black"/>
                </a:solidFill>
                <a:latin typeface="ＭＳ Ｐゴシック" panose="020B0600070205080204" pitchFamily="50" charset="-128"/>
                <a:ea typeface="ＭＳ Ｐゴシック" panose="020B0600070205080204" pitchFamily="50" charset="-128"/>
              </a:rPr>
              <a:t>1</a:t>
            </a:r>
            <a:r>
              <a:rPr lang="ja-JP" altLang="en-US" sz="900" dirty="0">
                <a:solidFill>
                  <a:prstClr val="black"/>
                </a:solidFill>
                <a:latin typeface="ＭＳ Ｐゴシック" panose="020B0600070205080204" pitchFamily="50" charset="-128"/>
                <a:ea typeface="ＭＳ Ｐゴシック" panose="020B0600070205080204" pitchFamily="50" charset="-128"/>
              </a:rPr>
              <a:t>日に改正された家庭用エアコンの新省エネ基準。</a:t>
            </a:r>
          </a:p>
          <a:p>
            <a:pPr>
              <a:lnSpc>
                <a:spcPct val="100000"/>
              </a:lnSpc>
            </a:pPr>
            <a:r>
              <a:rPr lang="en-US" altLang="ja-JP" sz="900" dirty="0">
                <a:solidFill>
                  <a:prstClr val="black"/>
                </a:solidFill>
                <a:latin typeface="ＭＳ Ｐゴシック" panose="020B0600070205080204" pitchFamily="50" charset="-128"/>
                <a:ea typeface="ＭＳ Ｐゴシック" panose="020B0600070205080204" pitchFamily="50" charset="-128"/>
              </a:rPr>
              <a:t>※3 7.1/8.0kW</a:t>
            </a:r>
            <a:r>
              <a:rPr lang="ja-JP" altLang="en-US" sz="900" dirty="0">
                <a:solidFill>
                  <a:prstClr val="black"/>
                </a:solidFill>
                <a:latin typeface="ＭＳ Ｐゴシック" panose="020B0600070205080204" pitchFamily="50" charset="-128"/>
                <a:ea typeface="ＭＳ Ｐゴシック" panose="020B0600070205080204" pitchFamily="50" charset="-128"/>
              </a:rPr>
              <a:t>機種を除く。</a:t>
            </a:r>
          </a:p>
          <a:p>
            <a:pPr>
              <a:lnSpc>
                <a:spcPct val="100000"/>
              </a:lnSpc>
            </a:pPr>
            <a:r>
              <a:rPr lang="en-US" altLang="ja-JP" sz="900" dirty="0">
                <a:latin typeface="ＭＳ Ｐゴシック" panose="020B0600070205080204" pitchFamily="50" charset="-128"/>
                <a:ea typeface="ＭＳ Ｐゴシック" panose="020B0600070205080204" pitchFamily="50" charset="-128"/>
              </a:rPr>
              <a:t>※4 </a:t>
            </a:r>
            <a:r>
              <a:rPr lang="ja-JP" altLang="en-US" sz="900" dirty="0">
                <a:latin typeface="ＭＳ Ｐゴシック" panose="020B0600070205080204" pitchFamily="50" charset="-128"/>
                <a:ea typeface="ＭＳ Ｐゴシック" panose="020B0600070205080204" pitchFamily="50" charset="-128"/>
              </a:rPr>
              <a:t>国内家庭用エアコンにおいて。</a:t>
            </a:r>
            <a:r>
              <a:rPr lang="en-US" altLang="ja-JP" sz="900" dirty="0">
                <a:latin typeface="ＭＳ Ｐゴシック" panose="020B0600070205080204" pitchFamily="50" charset="-128"/>
                <a:ea typeface="ＭＳ Ｐゴシック" panose="020B0600070205080204" pitchFamily="50" charset="-128"/>
              </a:rPr>
              <a:t>2023</a:t>
            </a:r>
            <a:r>
              <a:rPr lang="ja-JP" altLang="en-US" sz="900" dirty="0">
                <a:latin typeface="ＭＳ Ｐゴシック" panose="020B0600070205080204" pitchFamily="50" charset="-128"/>
                <a:ea typeface="ＭＳ Ｐゴシック" panose="020B0600070205080204" pitchFamily="50" charset="-128"/>
              </a:rPr>
              <a:t>年</a:t>
            </a:r>
            <a:r>
              <a:rPr lang="en-US" altLang="ja-JP" sz="900" dirty="0">
                <a:latin typeface="ＭＳ Ｐゴシック" panose="020B0600070205080204" pitchFamily="50" charset="-128"/>
                <a:ea typeface="ＭＳ Ｐゴシック" panose="020B0600070205080204" pitchFamily="50" charset="-128"/>
              </a:rPr>
              <a:t>10</a:t>
            </a:r>
            <a:r>
              <a:rPr lang="ja-JP" altLang="en-US" sz="900" dirty="0">
                <a:latin typeface="ＭＳ Ｐゴシック" panose="020B0600070205080204" pitchFamily="50" charset="-128"/>
                <a:ea typeface="ＭＳ Ｐゴシック" panose="020B0600070205080204" pitchFamily="50" charset="-128"/>
              </a:rPr>
              <a:t>月</a:t>
            </a:r>
            <a:r>
              <a:rPr lang="en-US" altLang="ja-JP" sz="900" dirty="0">
                <a:latin typeface="ＭＳ Ｐゴシック" panose="020B0600070205080204" pitchFamily="50" charset="-128"/>
                <a:ea typeface="ＭＳ Ｐゴシック" panose="020B0600070205080204" pitchFamily="50" charset="-128"/>
              </a:rPr>
              <a:t>1</a:t>
            </a:r>
            <a:r>
              <a:rPr lang="ja-JP" altLang="en-US" sz="900" dirty="0">
                <a:latin typeface="ＭＳ Ｐゴシック" panose="020B0600070205080204" pitchFamily="50" charset="-128"/>
                <a:ea typeface="ＭＳ Ｐゴシック" panose="020B0600070205080204" pitchFamily="50" charset="-128"/>
              </a:rPr>
              <a:t>日時点（当社調べ）。</a:t>
            </a:r>
          </a:p>
          <a:p>
            <a:pPr>
              <a:lnSpc>
                <a:spcPct val="100000"/>
              </a:lnSpc>
            </a:pPr>
            <a:r>
              <a:rPr lang="en-US" altLang="ja-JP" sz="900" dirty="0">
                <a:latin typeface="ＭＳ Ｐゴシック" panose="020B0600070205080204" pitchFamily="50" charset="-128"/>
                <a:ea typeface="ＭＳ Ｐゴシック" panose="020B0600070205080204" pitchFamily="50" charset="-128"/>
              </a:rPr>
              <a:t>※5 </a:t>
            </a:r>
            <a:r>
              <a:rPr lang="ja-JP" altLang="en-US" sz="900" dirty="0">
                <a:latin typeface="ＭＳ Ｐゴシック" panose="020B0600070205080204" pitchFamily="50" charset="-128"/>
                <a:ea typeface="ＭＳ Ｐゴシック" panose="020B0600070205080204" pitchFamily="50" charset="-128"/>
              </a:rPr>
              <a:t>家電を制御する</a:t>
            </a:r>
            <a:r>
              <a:rPr lang="en-US" altLang="ja-JP" sz="900" dirty="0">
                <a:latin typeface="ＭＳ Ｐゴシック" panose="020B0600070205080204" pitchFamily="50" charset="-128"/>
                <a:ea typeface="ＭＳ Ｐゴシック" panose="020B0600070205080204" pitchFamily="50" charset="-128"/>
              </a:rPr>
              <a:t>HEMS</a:t>
            </a:r>
            <a:r>
              <a:rPr lang="ja-JP" altLang="en-US" sz="900" dirty="0">
                <a:latin typeface="ＭＳ Ｐゴシック" panose="020B0600070205080204" pitchFamily="50" charset="-128"/>
                <a:ea typeface="ＭＳ Ｐゴシック" panose="020B0600070205080204" pitchFamily="50" charset="-128"/>
              </a:rPr>
              <a:t>サービスにおいて。</a:t>
            </a:r>
            <a:r>
              <a:rPr lang="en-US" altLang="ja-JP" sz="900" dirty="0">
                <a:latin typeface="ＭＳ Ｐゴシック" panose="020B0600070205080204" pitchFamily="50" charset="-128"/>
                <a:ea typeface="ＭＳ Ｐゴシック" panose="020B0600070205080204" pitchFamily="50" charset="-128"/>
              </a:rPr>
              <a:t>2023</a:t>
            </a:r>
            <a:r>
              <a:rPr lang="ja-JP" altLang="en-US" sz="900" dirty="0">
                <a:latin typeface="ＭＳ Ｐゴシック" panose="020B0600070205080204" pitchFamily="50" charset="-128"/>
                <a:ea typeface="ＭＳ Ｐゴシック" panose="020B0600070205080204" pitchFamily="50" charset="-128"/>
              </a:rPr>
              <a:t>年</a:t>
            </a:r>
            <a:r>
              <a:rPr lang="en-US" altLang="ja-JP" sz="900" dirty="0">
                <a:latin typeface="ＭＳ Ｐゴシック" panose="020B0600070205080204" pitchFamily="50" charset="-128"/>
                <a:ea typeface="ＭＳ Ｐゴシック" panose="020B0600070205080204" pitchFamily="50" charset="-128"/>
              </a:rPr>
              <a:t>10</a:t>
            </a:r>
            <a:r>
              <a:rPr lang="ja-JP" altLang="en-US" sz="900" dirty="0">
                <a:latin typeface="ＭＳ Ｐゴシック" panose="020B0600070205080204" pitchFamily="50" charset="-128"/>
                <a:ea typeface="ＭＳ Ｐゴシック" panose="020B0600070205080204" pitchFamily="50" charset="-128"/>
              </a:rPr>
              <a:t>月</a:t>
            </a:r>
            <a:r>
              <a:rPr lang="en-US" altLang="ja-JP" sz="900" dirty="0">
                <a:latin typeface="ＭＳ Ｐゴシック" panose="020B0600070205080204" pitchFamily="50" charset="-128"/>
                <a:ea typeface="ＭＳ Ｐゴシック" panose="020B0600070205080204" pitchFamily="50" charset="-128"/>
              </a:rPr>
              <a:t>24</a:t>
            </a:r>
            <a:r>
              <a:rPr lang="ja-JP" altLang="en-US" sz="900" dirty="0">
                <a:latin typeface="ＭＳ Ｐゴシック" panose="020B0600070205080204" pitchFamily="50" charset="-128"/>
                <a:ea typeface="ＭＳ Ｐゴシック" panose="020B0600070205080204" pitchFamily="50" charset="-128"/>
              </a:rPr>
              <a:t>日時点（当社調べ）。</a:t>
            </a:r>
            <a:endParaRPr lang="en-US" altLang="ja-JP" sz="9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solidFill>
                  <a:prstClr val="black"/>
                </a:solidFill>
                <a:latin typeface="ＭＳ Ｐゴシック" panose="020B0600070205080204" pitchFamily="50" charset="-128"/>
                <a:ea typeface="ＭＳ Ｐゴシック" panose="020B0600070205080204" pitchFamily="50" charset="-128"/>
              </a:rPr>
              <a:t>業界初</a:t>
            </a:r>
            <a:r>
              <a:rPr lang="en-US" altLang="ja-JP" sz="1100" baseline="30000" dirty="0">
                <a:solidFill>
                  <a:prstClr val="black"/>
                </a:solidFill>
                <a:latin typeface="ＭＳ Ｐゴシック" panose="020B0600070205080204" pitchFamily="50" charset="-128"/>
                <a:ea typeface="ＭＳ Ｐゴシック" panose="020B0600070205080204" pitchFamily="50" charset="-128"/>
              </a:rPr>
              <a:t>※6</a:t>
            </a:r>
            <a:r>
              <a:rPr lang="ja-JP" altLang="en-US" sz="1100" dirty="0">
                <a:solidFill>
                  <a:prstClr val="black"/>
                </a:solidFill>
                <a:latin typeface="ＭＳ Ｐゴシック" panose="020B0600070205080204" pitchFamily="50" charset="-128"/>
                <a:ea typeface="ＭＳ Ｐゴシック" panose="020B0600070205080204" pitchFamily="50" charset="-128"/>
              </a:rPr>
              <a:t>、太陽光発電と家電が連携して家電の電気代を抑制</a:t>
            </a:r>
            <a:r>
              <a:rPr lang="en-US" altLang="ja-JP" sz="1100" baseline="30000" dirty="0">
                <a:solidFill>
                  <a:prstClr val="black"/>
                </a:solidFill>
                <a:latin typeface="ＭＳ Ｐゴシック" panose="020B0600070205080204" pitchFamily="50" charset="-128"/>
                <a:ea typeface="ＭＳ Ｐゴシック" panose="020B0600070205080204" pitchFamily="50" charset="-128"/>
              </a:rPr>
              <a:t>※7 </a:t>
            </a:r>
            <a:r>
              <a:rPr lang="ja-JP" altLang="en-US" sz="1100" dirty="0">
                <a:solidFill>
                  <a:prstClr val="black"/>
                </a:solidFill>
                <a:latin typeface="ＭＳ Ｐゴシック" panose="020B0600070205080204" pitchFamily="50" charset="-128"/>
                <a:ea typeface="ＭＳ Ｐゴシック" panose="020B0600070205080204" pitchFamily="50" charset="-128"/>
              </a:rPr>
              <a:t>する「ソーラー家電連携</a:t>
            </a:r>
            <a:r>
              <a:rPr lang="en-US" altLang="ja-JP" sz="1100" baseline="30000" dirty="0">
                <a:solidFill>
                  <a:prstClr val="black"/>
                </a:solidFill>
                <a:latin typeface="ＭＳ Ｐゴシック" panose="020B0600070205080204" pitchFamily="50" charset="-128"/>
                <a:ea typeface="ＭＳ Ｐゴシック" panose="020B0600070205080204" pitchFamily="50" charset="-128"/>
              </a:rPr>
              <a:t>※7</a:t>
            </a:r>
            <a:r>
              <a:rPr lang="ja-JP" altLang="en-US" sz="1100" dirty="0">
                <a:solidFill>
                  <a:prstClr val="black"/>
                </a:solidFill>
                <a:latin typeface="ＭＳ Ｐゴシック" panose="020B0600070205080204" pitchFamily="50" charset="-128"/>
                <a:ea typeface="ＭＳ Ｐゴシック" panose="020B0600070205080204" pitchFamily="50" charset="-128"/>
              </a:rPr>
              <a:t>」サービス</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solidFill>
                  <a:prstClr val="black"/>
                </a:solidFill>
                <a:latin typeface="ＭＳ Ｐゴシック" panose="020B0600070205080204" pitchFamily="50" charset="-128"/>
                <a:ea typeface="ＭＳ Ｐゴシック" panose="020B0600070205080204" pitchFamily="50" charset="-128"/>
              </a:rPr>
              <a:t>■主な特長</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solidFill>
                  <a:prstClr val="black"/>
                </a:solidFill>
                <a:latin typeface="ＭＳ Ｐゴシック" panose="020B0600070205080204" pitchFamily="50" charset="-128"/>
                <a:ea typeface="ＭＳ Ｐゴシック" panose="020B0600070205080204" pitchFamily="50" charset="-128"/>
              </a:rPr>
              <a:t>　１．業界初、太陽光発電と家電が連携して、</a:t>
            </a:r>
            <a:r>
              <a:rPr lang="en-US" altLang="ja-JP" sz="1100" dirty="0">
                <a:solidFill>
                  <a:prstClr val="black"/>
                </a:solidFill>
                <a:latin typeface="ＭＳ Ｐゴシック" panose="020B0600070205080204" pitchFamily="50" charset="-128"/>
                <a:ea typeface="ＭＳ Ｐゴシック" panose="020B0600070205080204" pitchFamily="50" charset="-128"/>
              </a:rPr>
              <a:t>AI</a:t>
            </a:r>
            <a:r>
              <a:rPr lang="ja-JP" altLang="en-US" sz="1100" dirty="0">
                <a:solidFill>
                  <a:prstClr val="black"/>
                </a:solidFill>
                <a:latin typeface="ＭＳ Ｐゴシック" panose="020B0600070205080204" pitchFamily="50" charset="-128"/>
                <a:ea typeface="ＭＳ Ｐゴシック" panose="020B0600070205080204" pitchFamily="50" charset="-128"/>
              </a:rPr>
              <a:t>が予測した余剰電力量に応じて家電の運転を賢く制御</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solidFill>
                  <a:prstClr val="black"/>
                </a:solidFill>
                <a:latin typeface="ＭＳ Ｐゴシック" panose="020B0600070205080204" pitchFamily="50" charset="-128"/>
                <a:ea typeface="ＭＳ Ｐゴシック" panose="020B0600070205080204" pitchFamily="50" charset="-128"/>
              </a:rPr>
              <a:t>　２．太陽光発電の有効活用により、快適性を維持しながらエアコンの電気代を削減</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solidFill>
                  <a:prstClr val="black"/>
                </a:solidFill>
                <a:latin typeface="ＭＳ Ｐゴシック" panose="020B0600070205080204" pitchFamily="50" charset="-128"/>
                <a:ea typeface="ＭＳ Ｐゴシック" panose="020B0600070205080204" pitchFamily="50" charset="-128"/>
              </a:rPr>
              <a:t>　３．当社製</a:t>
            </a:r>
            <a:r>
              <a:rPr lang="en-US" altLang="ja-JP" sz="1100" dirty="0">
                <a:solidFill>
                  <a:prstClr val="black"/>
                </a:solidFill>
                <a:latin typeface="ＭＳ Ｐゴシック" panose="020B0600070205080204" pitchFamily="50" charset="-128"/>
                <a:ea typeface="ＭＳ Ｐゴシック" panose="020B0600070205080204" pitchFamily="50" charset="-128"/>
              </a:rPr>
              <a:t>AIoT</a:t>
            </a:r>
            <a:r>
              <a:rPr lang="ja-JP" altLang="en-US" sz="1100" dirty="0">
                <a:solidFill>
                  <a:prstClr val="black"/>
                </a:solidFill>
                <a:latin typeface="ＭＳ Ｐゴシック" panose="020B0600070205080204" pitchFamily="50" charset="-128"/>
                <a:ea typeface="ＭＳ Ｐゴシック" panose="020B0600070205080204" pitchFamily="50" charset="-128"/>
              </a:rPr>
              <a:t>家電のほか、他社製のインターネット接続対応家電も含め順次拡大を予定</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en-US" altLang="ja-JP" sz="900" dirty="0">
                <a:solidFill>
                  <a:prstClr val="black"/>
                </a:solidFill>
                <a:latin typeface="ＭＳ Ｐゴシック" panose="020B0600070205080204" pitchFamily="50" charset="-128"/>
                <a:ea typeface="ＭＳ Ｐゴシック" panose="020B0600070205080204" pitchFamily="50" charset="-128"/>
              </a:rPr>
              <a:t>※6 </a:t>
            </a:r>
            <a:r>
              <a:rPr lang="ja-JP" altLang="en-US" sz="900" dirty="0">
                <a:solidFill>
                  <a:prstClr val="black"/>
                </a:solidFill>
                <a:latin typeface="ＭＳ Ｐゴシック" panose="020B0600070205080204" pitchFamily="50" charset="-128"/>
                <a:ea typeface="ＭＳ Ｐゴシック" panose="020B0600070205080204" pitchFamily="50" charset="-128"/>
              </a:rPr>
              <a:t>家電を制御する</a:t>
            </a:r>
            <a:r>
              <a:rPr lang="en-US" altLang="ja-JP" sz="900" dirty="0">
                <a:solidFill>
                  <a:prstClr val="black"/>
                </a:solidFill>
                <a:latin typeface="ＭＳ Ｐゴシック" panose="020B0600070205080204" pitchFamily="50" charset="-128"/>
                <a:ea typeface="ＭＳ Ｐゴシック" panose="020B0600070205080204" pitchFamily="50" charset="-128"/>
              </a:rPr>
              <a:t>HEMS</a:t>
            </a:r>
            <a:r>
              <a:rPr lang="ja-JP" altLang="en-US" sz="900" dirty="0">
                <a:solidFill>
                  <a:prstClr val="black"/>
                </a:solidFill>
                <a:latin typeface="ＭＳ Ｐゴシック" panose="020B0600070205080204" pitchFamily="50" charset="-128"/>
                <a:ea typeface="ＭＳ Ｐゴシック" panose="020B0600070205080204" pitchFamily="50" charset="-128"/>
              </a:rPr>
              <a:t>サービスにおいて。当社調べ（</a:t>
            </a:r>
            <a:r>
              <a:rPr lang="en-US" altLang="ja-JP" sz="900" dirty="0">
                <a:solidFill>
                  <a:prstClr val="black"/>
                </a:solidFill>
                <a:latin typeface="ＭＳ Ｐゴシック" panose="020B0600070205080204" pitchFamily="50" charset="-128"/>
                <a:ea typeface="ＭＳ Ｐゴシック" panose="020B0600070205080204" pitchFamily="50" charset="-128"/>
              </a:rPr>
              <a:t>2023</a:t>
            </a:r>
            <a:r>
              <a:rPr lang="ja-JP" altLang="en-US" sz="900" dirty="0">
                <a:solidFill>
                  <a:prstClr val="black"/>
                </a:solidFill>
                <a:latin typeface="ＭＳ Ｐゴシック" panose="020B0600070205080204" pitchFamily="50" charset="-128"/>
                <a:ea typeface="ＭＳ Ｐゴシック" panose="020B0600070205080204" pitchFamily="50" charset="-128"/>
              </a:rPr>
              <a:t>年</a:t>
            </a:r>
            <a:r>
              <a:rPr lang="en-US" altLang="ja-JP" sz="900" dirty="0">
                <a:solidFill>
                  <a:prstClr val="black"/>
                </a:solidFill>
                <a:latin typeface="ＭＳ Ｐゴシック" panose="020B0600070205080204" pitchFamily="50" charset="-128"/>
                <a:ea typeface="ＭＳ Ｐゴシック" panose="020B0600070205080204" pitchFamily="50" charset="-128"/>
              </a:rPr>
              <a:t>10</a:t>
            </a:r>
            <a:r>
              <a:rPr lang="ja-JP" altLang="en-US" sz="900" dirty="0">
                <a:solidFill>
                  <a:prstClr val="black"/>
                </a:solidFill>
                <a:latin typeface="ＭＳ Ｐゴシック" panose="020B0600070205080204" pitchFamily="50" charset="-128"/>
                <a:ea typeface="ＭＳ Ｐゴシック" panose="020B0600070205080204" pitchFamily="50" charset="-128"/>
              </a:rPr>
              <a:t>月</a:t>
            </a:r>
            <a:r>
              <a:rPr lang="en-US" altLang="ja-JP" sz="900" dirty="0">
                <a:solidFill>
                  <a:prstClr val="black"/>
                </a:solidFill>
                <a:latin typeface="ＭＳ Ｐゴシック" panose="020B0600070205080204" pitchFamily="50" charset="-128"/>
                <a:ea typeface="ＭＳ Ｐゴシック" panose="020B0600070205080204" pitchFamily="50" charset="-128"/>
              </a:rPr>
              <a:t>24</a:t>
            </a:r>
            <a:r>
              <a:rPr lang="ja-JP" altLang="en-US" sz="900" dirty="0">
                <a:solidFill>
                  <a:prstClr val="black"/>
                </a:solidFill>
                <a:latin typeface="ＭＳ Ｐゴシック" panose="020B0600070205080204" pitchFamily="50" charset="-128"/>
                <a:ea typeface="ＭＳ Ｐゴシック" panose="020B0600070205080204" pitchFamily="50" charset="-128"/>
              </a:rPr>
              <a:t>日時点）。</a:t>
            </a:r>
            <a:endParaRPr lang="en-US" altLang="ja-JP" sz="9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en-US" altLang="ja-JP" sz="900" dirty="0">
                <a:solidFill>
                  <a:prstClr val="black"/>
                </a:solidFill>
                <a:latin typeface="ＭＳ Ｐゴシック" panose="020B0600070205080204" pitchFamily="50" charset="-128"/>
                <a:ea typeface="ＭＳ Ｐゴシック" panose="020B0600070205080204" pitchFamily="50" charset="-128"/>
              </a:rPr>
              <a:t>※7 </a:t>
            </a:r>
            <a:r>
              <a:rPr lang="ja-JP" altLang="en-US" sz="900" dirty="0">
                <a:solidFill>
                  <a:prstClr val="black"/>
                </a:solidFill>
                <a:latin typeface="ＭＳ Ｐゴシック" panose="020B0600070205080204" pitchFamily="50" charset="-128"/>
                <a:ea typeface="ＭＳ Ｐゴシック" panose="020B0600070205080204" pitchFamily="50" charset="-128"/>
              </a:rPr>
              <a:t>当社太陽光発電システムとエアコン＜</a:t>
            </a:r>
            <a:r>
              <a:rPr lang="en-US" altLang="ja-JP" sz="900" dirty="0">
                <a:solidFill>
                  <a:prstClr val="black"/>
                </a:solidFill>
                <a:latin typeface="ＭＳ Ｐゴシック" panose="020B0600070205080204" pitchFamily="50" charset="-128"/>
                <a:ea typeface="ＭＳ Ｐゴシック" panose="020B0600070205080204" pitchFamily="50" charset="-128"/>
              </a:rPr>
              <a:t>AY-S40X2</a:t>
            </a:r>
            <a:r>
              <a:rPr lang="ja-JP" altLang="en-US" sz="900" dirty="0">
                <a:solidFill>
                  <a:prstClr val="black"/>
                </a:solidFill>
                <a:latin typeface="ＭＳ Ｐゴシック" panose="020B0600070205080204" pitchFamily="50" charset="-128"/>
                <a:ea typeface="ＭＳ Ｐゴシック" panose="020B0600070205080204" pitchFamily="50" charset="-128"/>
              </a:rPr>
              <a:t>＞の連携による効果であり、当社独自の条件により評価しています。試験　</a:t>
            </a:r>
            <a:endParaRPr lang="en-US" altLang="ja-JP" sz="9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900" dirty="0">
                <a:solidFill>
                  <a:prstClr val="black"/>
                </a:solidFill>
                <a:latin typeface="ＭＳ Ｐゴシック" panose="020B0600070205080204" pitchFamily="50" charset="-128"/>
                <a:ea typeface="ＭＳ Ｐゴシック" panose="020B0600070205080204" pitchFamily="50" charset="-128"/>
              </a:rPr>
              <a:t>　　　対象モデル＜</a:t>
            </a:r>
            <a:r>
              <a:rPr lang="en-US" altLang="ja-JP" sz="900" dirty="0">
                <a:solidFill>
                  <a:prstClr val="black"/>
                </a:solidFill>
                <a:latin typeface="ＭＳ Ｐゴシック" panose="020B0600070205080204" pitchFamily="50" charset="-128"/>
                <a:ea typeface="ＭＳ Ｐゴシック" panose="020B0600070205080204" pitchFamily="50" charset="-128"/>
              </a:rPr>
              <a:t>AY-S40X2</a:t>
            </a:r>
            <a:r>
              <a:rPr lang="ja-JP" altLang="en-US" sz="900" dirty="0">
                <a:solidFill>
                  <a:prstClr val="black"/>
                </a:solidFill>
                <a:latin typeface="ＭＳ Ｐゴシック" panose="020B0600070205080204" pitchFamily="50" charset="-128"/>
                <a:ea typeface="ＭＳ Ｐゴシック" panose="020B0600070205080204" pitchFamily="50" charset="-128"/>
              </a:rPr>
              <a:t>＞ 冷房運転時：</a:t>
            </a:r>
            <a:r>
              <a:rPr lang="en-US" altLang="ja-JP" sz="900" dirty="0">
                <a:solidFill>
                  <a:prstClr val="black"/>
                </a:solidFill>
                <a:latin typeface="ＭＳ Ｐゴシック" panose="020B0600070205080204" pitchFamily="50" charset="-128"/>
                <a:ea typeface="ＭＳ Ｐゴシック" panose="020B0600070205080204" pitchFamily="50" charset="-128"/>
              </a:rPr>
              <a:t>1</a:t>
            </a:r>
            <a:r>
              <a:rPr lang="ja-JP" altLang="en-US" sz="900" dirty="0">
                <a:solidFill>
                  <a:prstClr val="black"/>
                </a:solidFill>
                <a:latin typeface="ＭＳ Ｐゴシック" panose="020B0600070205080204" pitchFamily="50" charset="-128"/>
                <a:ea typeface="ＭＳ Ｐゴシック" panose="020B0600070205080204" pitchFamily="50" charset="-128"/>
              </a:rPr>
              <a:t>日</a:t>
            </a:r>
            <a:r>
              <a:rPr lang="en-US" altLang="ja-JP" sz="900" dirty="0">
                <a:solidFill>
                  <a:prstClr val="black"/>
                </a:solidFill>
                <a:latin typeface="ＭＳ Ｐゴシック" panose="020B0600070205080204" pitchFamily="50" charset="-128"/>
                <a:ea typeface="ＭＳ Ｐゴシック" panose="020B0600070205080204" pitchFamily="50" charset="-128"/>
              </a:rPr>
              <a:t>18</a:t>
            </a:r>
            <a:r>
              <a:rPr lang="ja-JP" altLang="en-US" sz="900" dirty="0">
                <a:solidFill>
                  <a:prstClr val="black"/>
                </a:solidFill>
                <a:latin typeface="ＭＳ Ｐゴシック" panose="020B0600070205080204" pitchFamily="50" charset="-128"/>
                <a:ea typeface="ＭＳ Ｐゴシック" panose="020B0600070205080204" pitchFamily="50" charset="-128"/>
              </a:rPr>
              <a:t>時間連続運転にて、</a:t>
            </a:r>
            <a:r>
              <a:rPr lang="en-US" altLang="ja-JP" sz="900" dirty="0">
                <a:solidFill>
                  <a:prstClr val="black"/>
                </a:solidFill>
                <a:latin typeface="ＭＳ Ｐゴシック" panose="020B0600070205080204" pitchFamily="50" charset="-128"/>
                <a:ea typeface="ＭＳ Ｐゴシック" panose="020B0600070205080204" pitchFamily="50" charset="-128"/>
              </a:rPr>
              <a:t>6</a:t>
            </a:r>
            <a:r>
              <a:rPr lang="ja-JP" altLang="en-US" sz="900" dirty="0">
                <a:solidFill>
                  <a:prstClr val="black"/>
                </a:solidFill>
                <a:latin typeface="ＭＳ Ｐゴシック" panose="020B0600070205080204" pitchFamily="50" charset="-128"/>
                <a:ea typeface="ＭＳ Ｐゴシック" panose="020B0600070205080204" pitchFamily="50" charset="-128"/>
              </a:rPr>
              <a:t>時～</a:t>
            </a:r>
            <a:r>
              <a:rPr lang="en-US" altLang="ja-JP" sz="900" dirty="0">
                <a:solidFill>
                  <a:prstClr val="black"/>
                </a:solidFill>
                <a:latin typeface="ＭＳ Ｐゴシック" panose="020B0600070205080204" pitchFamily="50" charset="-128"/>
                <a:ea typeface="ＭＳ Ｐゴシック" panose="020B0600070205080204" pitchFamily="50" charset="-128"/>
              </a:rPr>
              <a:t>8</a:t>
            </a:r>
            <a:r>
              <a:rPr lang="ja-JP" altLang="en-US" sz="900" dirty="0">
                <a:solidFill>
                  <a:prstClr val="black"/>
                </a:solidFill>
                <a:latin typeface="ＭＳ Ｐゴシック" panose="020B0600070205080204" pitchFamily="50" charset="-128"/>
                <a:ea typeface="ＭＳ Ｐゴシック" panose="020B0600070205080204" pitchFamily="50" charset="-128"/>
              </a:rPr>
              <a:t>時余剰なし、</a:t>
            </a:r>
            <a:r>
              <a:rPr lang="en-US" altLang="ja-JP" sz="900" dirty="0">
                <a:solidFill>
                  <a:prstClr val="black"/>
                </a:solidFill>
                <a:latin typeface="ＭＳ Ｐゴシック" panose="020B0600070205080204" pitchFamily="50" charset="-128"/>
                <a:ea typeface="ＭＳ Ｐゴシック" panose="020B0600070205080204" pitchFamily="50" charset="-128"/>
              </a:rPr>
              <a:t>8</a:t>
            </a:r>
            <a:r>
              <a:rPr lang="ja-JP" altLang="en-US" sz="900" dirty="0">
                <a:solidFill>
                  <a:prstClr val="black"/>
                </a:solidFill>
                <a:latin typeface="ＭＳ Ｐゴシック" panose="020B0600070205080204" pitchFamily="50" charset="-128"/>
                <a:ea typeface="ＭＳ Ｐゴシック" panose="020B0600070205080204" pitchFamily="50" charset="-128"/>
              </a:rPr>
              <a:t>時～</a:t>
            </a:r>
            <a:r>
              <a:rPr lang="en-US" altLang="ja-JP" sz="900" dirty="0">
                <a:solidFill>
                  <a:prstClr val="black"/>
                </a:solidFill>
                <a:latin typeface="ＭＳ Ｐゴシック" panose="020B0600070205080204" pitchFamily="50" charset="-128"/>
                <a:ea typeface="ＭＳ Ｐゴシック" panose="020B0600070205080204" pitchFamily="50" charset="-128"/>
              </a:rPr>
              <a:t>16</a:t>
            </a:r>
            <a:r>
              <a:rPr lang="ja-JP" altLang="en-US" sz="900" dirty="0">
                <a:solidFill>
                  <a:prstClr val="black"/>
                </a:solidFill>
                <a:latin typeface="ＭＳ Ｐゴシック" panose="020B0600070205080204" pitchFamily="50" charset="-128"/>
                <a:ea typeface="ＭＳ Ｐゴシック" panose="020B0600070205080204" pitchFamily="50" charset="-128"/>
              </a:rPr>
              <a:t>時余剰あり、</a:t>
            </a:r>
            <a:r>
              <a:rPr lang="en-US" altLang="ja-JP" sz="900" dirty="0">
                <a:solidFill>
                  <a:prstClr val="black"/>
                </a:solidFill>
                <a:latin typeface="ＭＳ Ｐゴシック" panose="020B0600070205080204" pitchFamily="50" charset="-128"/>
                <a:ea typeface="ＭＳ Ｐゴシック" panose="020B0600070205080204" pitchFamily="50" charset="-128"/>
              </a:rPr>
              <a:t>16</a:t>
            </a:r>
            <a:r>
              <a:rPr lang="ja-JP" altLang="en-US" sz="900" dirty="0">
                <a:solidFill>
                  <a:prstClr val="black"/>
                </a:solidFill>
                <a:latin typeface="ＭＳ Ｐゴシック" panose="020B0600070205080204" pitchFamily="50" charset="-128"/>
                <a:ea typeface="ＭＳ Ｐゴシック" panose="020B0600070205080204" pitchFamily="50" charset="-128"/>
              </a:rPr>
              <a:t>時～</a:t>
            </a:r>
            <a:r>
              <a:rPr lang="en-US" altLang="ja-JP" sz="900" dirty="0">
                <a:solidFill>
                  <a:prstClr val="black"/>
                </a:solidFill>
                <a:latin typeface="ＭＳ Ｐゴシック" panose="020B0600070205080204" pitchFamily="50" charset="-128"/>
                <a:ea typeface="ＭＳ Ｐゴシック" panose="020B0600070205080204" pitchFamily="50" charset="-128"/>
              </a:rPr>
              <a:t>24</a:t>
            </a:r>
            <a:r>
              <a:rPr lang="ja-JP" altLang="en-US" sz="900" dirty="0">
                <a:solidFill>
                  <a:prstClr val="black"/>
                </a:solidFill>
                <a:latin typeface="ＭＳ Ｐゴシック" panose="020B0600070205080204" pitchFamily="50" charset="-128"/>
                <a:ea typeface="ＭＳ Ｐゴシック" panose="020B0600070205080204" pitchFamily="50" charset="-128"/>
              </a:rPr>
              <a:t>時</a:t>
            </a:r>
            <a:endParaRPr lang="en-US" altLang="ja-JP" sz="9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900" dirty="0">
                <a:solidFill>
                  <a:prstClr val="black"/>
                </a:solidFill>
                <a:latin typeface="ＭＳ Ｐゴシック" panose="020B0600070205080204" pitchFamily="50" charset="-128"/>
                <a:ea typeface="ＭＳ Ｐゴシック" panose="020B0600070205080204" pitchFamily="50" charset="-128"/>
              </a:rPr>
              <a:t>　　　余剰なしとした場合の通常運転時と本制御適用時の余剰なし時間帯における消費電力量を比較。通常運転時</a:t>
            </a:r>
            <a:r>
              <a:rPr lang="en-US" altLang="ja-JP" sz="900" dirty="0">
                <a:solidFill>
                  <a:prstClr val="black"/>
                </a:solidFill>
                <a:latin typeface="ＭＳ Ｐゴシック" panose="020B0600070205080204" pitchFamily="50" charset="-128"/>
                <a:ea typeface="ＭＳ Ｐゴシック" panose="020B0600070205080204" pitchFamily="50" charset="-128"/>
              </a:rPr>
              <a:t>1.05kWh</a:t>
            </a:r>
            <a:r>
              <a:rPr lang="ja-JP" altLang="en-US" sz="900" dirty="0" err="1">
                <a:solidFill>
                  <a:prstClr val="black"/>
                </a:solidFill>
                <a:latin typeface="ＭＳ Ｐゴシック" panose="020B0600070205080204" pitchFamily="50" charset="-128"/>
                <a:ea typeface="ＭＳ Ｐゴシック" panose="020B0600070205080204" pitchFamily="50" charset="-128"/>
              </a:rPr>
              <a:t>、</a:t>
            </a:r>
            <a:r>
              <a:rPr lang="ja-JP" altLang="en-US" sz="900" dirty="0">
                <a:solidFill>
                  <a:prstClr val="black"/>
                </a:solidFill>
                <a:latin typeface="ＭＳ Ｐゴシック" panose="020B0600070205080204" pitchFamily="50" charset="-128"/>
                <a:ea typeface="ＭＳ Ｐゴシック" panose="020B0600070205080204" pitchFamily="50" charset="-128"/>
              </a:rPr>
              <a:t>本</a:t>
            </a:r>
            <a:endParaRPr lang="en-US" altLang="ja-JP" sz="9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900" dirty="0">
                <a:solidFill>
                  <a:prstClr val="black"/>
                </a:solidFill>
                <a:latin typeface="ＭＳ Ｐゴシック" panose="020B0600070205080204" pitchFamily="50" charset="-128"/>
                <a:ea typeface="ＭＳ Ｐゴシック" panose="020B0600070205080204" pitchFamily="50" charset="-128"/>
              </a:rPr>
              <a:t>　　　制御適用時</a:t>
            </a:r>
            <a:r>
              <a:rPr lang="en-US" altLang="ja-JP" sz="900" dirty="0">
                <a:solidFill>
                  <a:prstClr val="black"/>
                </a:solidFill>
                <a:latin typeface="ＭＳ Ｐゴシック" panose="020B0600070205080204" pitchFamily="50" charset="-128"/>
                <a:ea typeface="ＭＳ Ｐゴシック" panose="020B0600070205080204" pitchFamily="50" charset="-128"/>
              </a:rPr>
              <a:t>0.79kWh</a:t>
            </a:r>
            <a:r>
              <a:rPr lang="ja-JP" altLang="en-US" sz="900" dirty="0" err="1">
                <a:solidFill>
                  <a:prstClr val="black"/>
                </a:solidFill>
                <a:latin typeface="ＭＳ Ｐゴシック" panose="020B0600070205080204" pitchFamily="50" charset="-128"/>
                <a:ea typeface="ＭＳ Ｐゴシック" panose="020B0600070205080204" pitchFamily="50" charset="-128"/>
              </a:rPr>
              <a:t>、</a:t>
            </a:r>
            <a:r>
              <a:rPr lang="ja-JP" altLang="en-US" sz="900" dirty="0">
                <a:solidFill>
                  <a:prstClr val="black"/>
                </a:solidFill>
                <a:latin typeface="ＭＳ Ｐゴシック" panose="020B0600070205080204" pitchFamily="50" charset="-128"/>
                <a:ea typeface="ＭＳ Ｐゴシック" panose="020B0600070205080204" pitchFamily="50" charset="-128"/>
              </a:rPr>
              <a:t>暖房運転時：</a:t>
            </a:r>
            <a:r>
              <a:rPr lang="en-US" altLang="ja-JP" sz="900" dirty="0">
                <a:solidFill>
                  <a:prstClr val="black"/>
                </a:solidFill>
                <a:latin typeface="ＭＳ Ｐゴシック" panose="020B0600070205080204" pitchFamily="50" charset="-128"/>
                <a:ea typeface="ＭＳ Ｐゴシック" panose="020B0600070205080204" pitchFamily="50" charset="-128"/>
              </a:rPr>
              <a:t>1</a:t>
            </a:r>
            <a:r>
              <a:rPr lang="ja-JP" altLang="en-US" sz="900" dirty="0">
                <a:solidFill>
                  <a:prstClr val="black"/>
                </a:solidFill>
                <a:latin typeface="ＭＳ Ｐゴシック" panose="020B0600070205080204" pitchFamily="50" charset="-128"/>
                <a:ea typeface="ＭＳ Ｐゴシック" panose="020B0600070205080204" pitchFamily="50" charset="-128"/>
              </a:rPr>
              <a:t>日</a:t>
            </a:r>
            <a:r>
              <a:rPr lang="en-US" altLang="ja-JP" sz="900" dirty="0">
                <a:solidFill>
                  <a:prstClr val="black"/>
                </a:solidFill>
                <a:latin typeface="ＭＳ Ｐゴシック" panose="020B0600070205080204" pitchFamily="50" charset="-128"/>
                <a:ea typeface="ＭＳ Ｐゴシック" panose="020B0600070205080204" pitchFamily="50" charset="-128"/>
              </a:rPr>
              <a:t>18</a:t>
            </a:r>
            <a:r>
              <a:rPr lang="ja-JP" altLang="en-US" sz="900" dirty="0">
                <a:solidFill>
                  <a:prstClr val="black"/>
                </a:solidFill>
                <a:latin typeface="ＭＳ Ｐゴシック" panose="020B0600070205080204" pitchFamily="50" charset="-128"/>
                <a:ea typeface="ＭＳ Ｐゴシック" panose="020B0600070205080204" pitchFamily="50" charset="-128"/>
              </a:rPr>
              <a:t>時間連続運転にて、</a:t>
            </a:r>
            <a:r>
              <a:rPr lang="en-US" altLang="ja-JP" sz="900" dirty="0">
                <a:solidFill>
                  <a:prstClr val="black"/>
                </a:solidFill>
                <a:latin typeface="ＭＳ Ｐゴシック" panose="020B0600070205080204" pitchFamily="50" charset="-128"/>
                <a:ea typeface="ＭＳ Ｐゴシック" panose="020B0600070205080204" pitchFamily="50" charset="-128"/>
              </a:rPr>
              <a:t>6</a:t>
            </a:r>
            <a:r>
              <a:rPr lang="ja-JP" altLang="en-US" sz="900" dirty="0">
                <a:solidFill>
                  <a:prstClr val="black"/>
                </a:solidFill>
                <a:latin typeface="ＭＳ Ｐゴシック" panose="020B0600070205080204" pitchFamily="50" charset="-128"/>
                <a:ea typeface="ＭＳ Ｐゴシック" panose="020B0600070205080204" pitchFamily="50" charset="-128"/>
              </a:rPr>
              <a:t>時～</a:t>
            </a:r>
            <a:r>
              <a:rPr lang="en-US" altLang="ja-JP" sz="900" dirty="0">
                <a:solidFill>
                  <a:prstClr val="black"/>
                </a:solidFill>
                <a:latin typeface="ＭＳ Ｐゴシック" panose="020B0600070205080204" pitchFamily="50" charset="-128"/>
                <a:ea typeface="ＭＳ Ｐゴシック" panose="020B0600070205080204" pitchFamily="50" charset="-128"/>
              </a:rPr>
              <a:t>10</a:t>
            </a:r>
            <a:r>
              <a:rPr lang="ja-JP" altLang="en-US" sz="900" dirty="0">
                <a:solidFill>
                  <a:prstClr val="black"/>
                </a:solidFill>
                <a:latin typeface="ＭＳ Ｐゴシック" panose="020B0600070205080204" pitchFamily="50" charset="-128"/>
                <a:ea typeface="ＭＳ Ｐゴシック" panose="020B0600070205080204" pitchFamily="50" charset="-128"/>
              </a:rPr>
              <a:t>時余剰なし、</a:t>
            </a:r>
            <a:r>
              <a:rPr lang="en-US" altLang="ja-JP" sz="900" dirty="0">
                <a:solidFill>
                  <a:prstClr val="black"/>
                </a:solidFill>
                <a:latin typeface="ＭＳ Ｐゴシック" panose="020B0600070205080204" pitchFamily="50" charset="-128"/>
                <a:ea typeface="ＭＳ Ｐゴシック" panose="020B0600070205080204" pitchFamily="50" charset="-128"/>
              </a:rPr>
              <a:t>10</a:t>
            </a:r>
            <a:r>
              <a:rPr lang="ja-JP" altLang="en-US" sz="900" dirty="0">
                <a:solidFill>
                  <a:prstClr val="black"/>
                </a:solidFill>
                <a:latin typeface="ＭＳ Ｐゴシック" panose="020B0600070205080204" pitchFamily="50" charset="-128"/>
                <a:ea typeface="ＭＳ Ｐゴシック" panose="020B0600070205080204" pitchFamily="50" charset="-128"/>
              </a:rPr>
              <a:t>時～</a:t>
            </a:r>
            <a:r>
              <a:rPr lang="en-US" altLang="ja-JP" sz="900" dirty="0">
                <a:solidFill>
                  <a:prstClr val="black"/>
                </a:solidFill>
                <a:latin typeface="ＭＳ Ｐゴシック" panose="020B0600070205080204" pitchFamily="50" charset="-128"/>
                <a:ea typeface="ＭＳ Ｐゴシック" panose="020B0600070205080204" pitchFamily="50" charset="-128"/>
              </a:rPr>
              <a:t>14</a:t>
            </a:r>
            <a:r>
              <a:rPr lang="ja-JP" altLang="en-US" sz="900" dirty="0">
                <a:solidFill>
                  <a:prstClr val="black"/>
                </a:solidFill>
                <a:latin typeface="ＭＳ Ｐゴシック" panose="020B0600070205080204" pitchFamily="50" charset="-128"/>
                <a:ea typeface="ＭＳ Ｐゴシック" panose="020B0600070205080204" pitchFamily="50" charset="-128"/>
              </a:rPr>
              <a:t>時余剰あり、</a:t>
            </a:r>
            <a:r>
              <a:rPr lang="en-US" altLang="ja-JP" sz="900" dirty="0">
                <a:solidFill>
                  <a:prstClr val="black"/>
                </a:solidFill>
                <a:latin typeface="ＭＳ Ｐゴシック" panose="020B0600070205080204" pitchFamily="50" charset="-128"/>
                <a:ea typeface="ＭＳ Ｐゴシック" panose="020B0600070205080204" pitchFamily="50" charset="-128"/>
              </a:rPr>
              <a:t>14</a:t>
            </a:r>
            <a:r>
              <a:rPr lang="ja-JP" altLang="en-US" sz="900" dirty="0">
                <a:solidFill>
                  <a:prstClr val="black"/>
                </a:solidFill>
                <a:latin typeface="ＭＳ Ｐゴシック" panose="020B0600070205080204" pitchFamily="50" charset="-128"/>
                <a:ea typeface="ＭＳ Ｐゴシック" panose="020B0600070205080204" pitchFamily="50" charset="-128"/>
              </a:rPr>
              <a:t>時～</a:t>
            </a:r>
            <a:r>
              <a:rPr lang="en-US" altLang="ja-JP" sz="900" dirty="0">
                <a:solidFill>
                  <a:prstClr val="black"/>
                </a:solidFill>
                <a:latin typeface="ＭＳ Ｐゴシック" panose="020B0600070205080204" pitchFamily="50" charset="-128"/>
                <a:ea typeface="ＭＳ Ｐゴシック" panose="020B0600070205080204" pitchFamily="50" charset="-128"/>
              </a:rPr>
              <a:t>24</a:t>
            </a:r>
            <a:r>
              <a:rPr lang="ja-JP" altLang="en-US" sz="900" dirty="0">
                <a:solidFill>
                  <a:prstClr val="black"/>
                </a:solidFill>
                <a:latin typeface="ＭＳ Ｐゴシック" panose="020B0600070205080204" pitchFamily="50" charset="-128"/>
                <a:ea typeface="ＭＳ Ｐゴシック" panose="020B0600070205080204" pitchFamily="50" charset="-128"/>
              </a:rPr>
              <a:t>時余剰</a:t>
            </a:r>
            <a:endParaRPr lang="en-US" altLang="ja-JP" sz="9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900" dirty="0">
                <a:solidFill>
                  <a:prstClr val="black"/>
                </a:solidFill>
                <a:latin typeface="ＭＳ Ｐゴシック" panose="020B0600070205080204" pitchFamily="50" charset="-128"/>
                <a:ea typeface="ＭＳ Ｐゴシック" panose="020B0600070205080204" pitchFamily="50" charset="-128"/>
              </a:rPr>
              <a:t>　　　なしとした場合の通常運転時と本制御適用時の余剰なし時間帯における消費電力量を比較。通常運転時</a:t>
            </a:r>
            <a:r>
              <a:rPr lang="en-US" altLang="ja-JP" sz="900" dirty="0">
                <a:solidFill>
                  <a:prstClr val="black"/>
                </a:solidFill>
                <a:latin typeface="ＭＳ Ｐゴシック" panose="020B0600070205080204" pitchFamily="50" charset="-128"/>
                <a:ea typeface="ＭＳ Ｐゴシック" panose="020B0600070205080204" pitchFamily="50" charset="-128"/>
              </a:rPr>
              <a:t>7.36kWh</a:t>
            </a:r>
            <a:r>
              <a:rPr lang="ja-JP" altLang="en-US" sz="900" dirty="0" err="1">
                <a:solidFill>
                  <a:prstClr val="black"/>
                </a:solidFill>
                <a:latin typeface="ＭＳ Ｐゴシック" panose="020B0600070205080204" pitchFamily="50" charset="-128"/>
                <a:ea typeface="ＭＳ Ｐゴシック" panose="020B0600070205080204" pitchFamily="50" charset="-128"/>
              </a:rPr>
              <a:t>、</a:t>
            </a:r>
            <a:r>
              <a:rPr lang="ja-JP" altLang="en-US" sz="900" dirty="0">
                <a:solidFill>
                  <a:prstClr val="black"/>
                </a:solidFill>
                <a:latin typeface="ＭＳ Ｐゴシック" panose="020B0600070205080204" pitchFamily="50" charset="-128"/>
                <a:ea typeface="ＭＳ Ｐゴシック" panose="020B0600070205080204" pitchFamily="50" charset="-128"/>
              </a:rPr>
              <a:t>本制御</a:t>
            </a:r>
            <a:endParaRPr lang="en-US" altLang="ja-JP" sz="9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900" dirty="0">
                <a:solidFill>
                  <a:prstClr val="black"/>
                </a:solidFill>
                <a:latin typeface="ＭＳ Ｐゴシック" panose="020B0600070205080204" pitchFamily="50" charset="-128"/>
                <a:ea typeface="ＭＳ Ｐゴシック" panose="020B0600070205080204" pitchFamily="50" charset="-128"/>
              </a:rPr>
              <a:t>　　　適用時</a:t>
            </a:r>
            <a:r>
              <a:rPr lang="en-US" altLang="ja-JP" sz="900" dirty="0">
                <a:solidFill>
                  <a:prstClr val="black"/>
                </a:solidFill>
                <a:latin typeface="ＭＳ Ｐゴシック" panose="020B0600070205080204" pitchFamily="50" charset="-128"/>
                <a:ea typeface="ＭＳ Ｐゴシック" panose="020B0600070205080204" pitchFamily="50" charset="-128"/>
              </a:rPr>
              <a:t>5.89kWh</a:t>
            </a:r>
            <a:r>
              <a:rPr lang="ja-JP" altLang="en-US" sz="900" dirty="0" err="1">
                <a:solidFill>
                  <a:prstClr val="black"/>
                </a:solidFill>
                <a:latin typeface="ＭＳ Ｐゴシック" panose="020B0600070205080204" pitchFamily="50" charset="-128"/>
                <a:ea typeface="ＭＳ Ｐゴシック" panose="020B0600070205080204" pitchFamily="50" charset="-128"/>
              </a:rPr>
              <a:t>。</a:t>
            </a:r>
            <a:endParaRPr lang="en-US" altLang="ja-JP" sz="900" dirty="0">
              <a:solidFill>
                <a:prstClr val="black"/>
              </a:solidFill>
              <a:latin typeface="ＭＳ Ｐゴシック" panose="020B0600070205080204" pitchFamily="50" charset="-128"/>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BA9C8521-759E-479E-9C71-E7DF88DF9E8D}"/>
              </a:ext>
            </a:extLst>
          </p:cNvPr>
          <p:cNvSpPr txBox="1"/>
          <p:nvPr/>
        </p:nvSpPr>
        <p:spPr>
          <a:xfrm>
            <a:off x="1630989" y="3513221"/>
            <a:ext cx="3596022" cy="246349"/>
          </a:xfrm>
          <a:prstGeom prst="rect">
            <a:avLst/>
          </a:prstGeom>
          <a:noFill/>
        </p:spPr>
        <p:txBody>
          <a:bodyPr wrap="square" rtlCol="0">
            <a:spAutoFit/>
          </a:bodyPr>
          <a:lstStyle/>
          <a:p>
            <a:pPr algn="ctr">
              <a:lnSpc>
                <a:spcPct val="100000"/>
              </a:lnSpc>
            </a:pPr>
            <a:r>
              <a:rPr lang="ja-JP" altLang="en-US" sz="1001" dirty="0">
                <a:solidFill>
                  <a:prstClr val="black"/>
                </a:solidFill>
                <a:latin typeface="ＭＳ Ｐゴシック" panose="020B0600070205080204" pitchFamily="50" charset="-128"/>
                <a:ea typeface="ＭＳ Ｐゴシック" panose="020B0600070205080204" pitchFamily="50" charset="-128"/>
              </a:rPr>
              <a:t>ソーラー家電連携の展示。エアコンは新製品の＜</a:t>
            </a:r>
            <a:r>
              <a:rPr lang="en-US" altLang="ja-JP" sz="1001" dirty="0">
                <a:solidFill>
                  <a:prstClr val="black"/>
                </a:solidFill>
                <a:latin typeface="ＭＳ Ｐゴシック" panose="020B0600070205080204" pitchFamily="50" charset="-128"/>
                <a:ea typeface="ＭＳ Ｐゴシック" panose="020B0600070205080204" pitchFamily="50" charset="-128"/>
              </a:rPr>
              <a:t>X</a:t>
            </a:r>
            <a:r>
              <a:rPr lang="ja-JP" altLang="en-US" sz="1001" dirty="0">
                <a:solidFill>
                  <a:prstClr val="black"/>
                </a:solidFill>
                <a:latin typeface="ＭＳ Ｐゴシック" panose="020B0600070205080204" pitchFamily="50" charset="-128"/>
                <a:ea typeface="ＭＳ Ｐゴシック" panose="020B0600070205080204" pitchFamily="50" charset="-128"/>
              </a:rPr>
              <a:t>シリーズ＞</a:t>
            </a:r>
            <a:endParaRPr lang="en-US" altLang="ja-JP" sz="1001" dirty="0">
              <a:solidFill>
                <a:prstClr val="black"/>
              </a:solidFill>
              <a:latin typeface="ＭＳ Ｐゴシック" panose="020B0600070205080204" pitchFamily="50" charset="-128"/>
              <a:ea typeface="ＭＳ Ｐゴシック" panose="020B0600070205080204" pitchFamily="50" charset="-128"/>
            </a:endParaRPr>
          </a:p>
        </p:txBody>
      </p:sp>
      <p:pic>
        <p:nvPicPr>
          <p:cNvPr id="8" name="図 7">
            <a:extLst>
              <a:ext uri="{FF2B5EF4-FFF2-40B4-BE49-F238E27FC236}">
                <a16:creationId xmlns:a16="http://schemas.microsoft.com/office/drawing/2014/main" id="{0BC760EB-7ADB-4931-B8F9-8EE2DFAC24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944" y="823892"/>
            <a:ext cx="3237555" cy="2689329"/>
          </a:xfrm>
          <a:prstGeom prst="rect">
            <a:avLst/>
          </a:prstGeom>
        </p:spPr>
      </p:pic>
      <p:sp>
        <p:nvSpPr>
          <p:cNvPr id="9" name="テキスト ボックス 8">
            <a:extLst>
              <a:ext uri="{FF2B5EF4-FFF2-40B4-BE49-F238E27FC236}">
                <a16:creationId xmlns:a16="http://schemas.microsoft.com/office/drawing/2014/main" id="{D772D26D-AC9A-47CC-A2A5-2A05CE91BE91}"/>
              </a:ext>
            </a:extLst>
          </p:cNvPr>
          <p:cNvSpPr txBox="1"/>
          <p:nvPr/>
        </p:nvSpPr>
        <p:spPr>
          <a:xfrm>
            <a:off x="4391070" y="7055720"/>
            <a:ext cx="2010884" cy="246349"/>
          </a:xfrm>
          <a:prstGeom prst="rect">
            <a:avLst/>
          </a:prstGeom>
          <a:noFill/>
        </p:spPr>
        <p:txBody>
          <a:bodyPr wrap="square" rtlCol="0">
            <a:spAutoFit/>
          </a:bodyPr>
          <a:lstStyle/>
          <a:p>
            <a:pPr algn="ctr">
              <a:lnSpc>
                <a:spcPct val="100000"/>
              </a:lnSpc>
            </a:pPr>
            <a:r>
              <a:rPr lang="ja-JP" altLang="en-US" sz="1000" dirty="0">
                <a:latin typeface="ＭＳ Ｐゴシック" panose="020B0600070205080204" pitchFamily="50" charset="-128"/>
                <a:ea typeface="ＭＳ Ｐゴシック" panose="020B0600070205080204" pitchFamily="50" charset="-128"/>
              </a:rPr>
              <a:t>上下両開きロングパネル実演</a:t>
            </a:r>
            <a:endParaRPr lang="en-US" altLang="ja-JP" sz="1001" dirty="0">
              <a:latin typeface="ＭＳ Ｐゴシック" panose="020B0600070205080204" pitchFamily="50" charset="-128"/>
              <a:ea typeface="ＭＳ Ｐゴシック" panose="020B0600070205080204" pitchFamily="50" charset="-128"/>
            </a:endParaRPr>
          </a:p>
        </p:txBody>
      </p:sp>
      <p:pic>
        <p:nvPicPr>
          <p:cNvPr id="12" name="図 11">
            <a:extLst>
              <a:ext uri="{FF2B5EF4-FFF2-40B4-BE49-F238E27FC236}">
                <a16:creationId xmlns:a16="http://schemas.microsoft.com/office/drawing/2014/main" id="{7A4A96E5-D920-4599-B9B7-23E51785E1A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5053" t="5778" r="24008" b="8615"/>
          <a:stretch/>
        </p:blipFill>
        <p:spPr>
          <a:xfrm rot="16200000">
            <a:off x="4338562" y="4996007"/>
            <a:ext cx="2151116" cy="2016382"/>
          </a:xfrm>
          <a:prstGeom prst="rect">
            <a:avLst/>
          </a:prstGeom>
        </p:spPr>
      </p:pic>
    </p:spTree>
    <p:extLst>
      <p:ext uri="{BB962C8B-B14F-4D97-AF65-F5344CB8AC3E}">
        <p14:creationId xmlns:p14="http://schemas.microsoft.com/office/powerpoint/2010/main" val="1857812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0804" y="7563496"/>
            <a:ext cx="730958" cy="730958"/>
          </a:xfrm>
          <a:prstGeom prst="rect">
            <a:avLst/>
          </a:prstGeom>
        </p:spPr>
      </p:pic>
      <p:sp>
        <p:nvSpPr>
          <p:cNvPr id="12" name="タイトル 1">
            <a:extLst>
              <a:ext uri="{FF2B5EF4-FFF2-40B4-BE49-F238E27FC236}">
                <a16:creationId xmlns:a16="http://schemas.microsoft.com/office/drawing/2014/main" id="{8EB48E94-A8B7-495D-8C43-1C9CCC50BE5C}"/>
              </a:ext>
            </a:extLst>
          </p:cNvPr>
          <p:cNvSpPr txBox="1">
            <a:spLocks/>
          </p:cNvSpPr>
          <p:nvPr/>
        </p:nvSpPr>
        <p:spPr>
          <a:xfrm>
            <a:off x="315000" y="225107"/>
            <a:ext cx="6228000" cy="4453784"/>
          </a:xfrm>
          <a:prstGeom prst="rect">
            <a:avLst/>
          </a:prstGeom>
          <a:ln w="12700" cap="rnd">
            <a:solidFill>
              <a:schemeClr val="accent1"/>
            </a:solidFill>
          </a:ln>
        </p:spPr>
        <p:txBody>
          <a:bodyPr vert="horz" lIns="91440" tIns="45721" rIns="91440" bIns="45721" rtlCol="0"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1400" b="1" dirty="0">
                <a:latin typeface="ＭＳ Ｐゴシック" panose="020B0600070205080204" pitchFamily="50" charset="-128"/>
                <a:ea typeface="ＭＳ Ｐゴシック" panose="020B0600070205080204" pitchFamily="50" charset="-128"/>
              </a:rPr>
              <a:t>「</a:t>
            </a:r>
            <a:r>
              <a:rPr lang="en-US" altLang="ja-JP" sz="1400" b="1" dirty="0">
                <a:latin typeface="ＭＳ Ｐゴシック" panose="020B0600070205080204" pitchFamily="50" charset="-128"/>
                <a:ea typeface="ＭＳ Ｐゴシック" panose="020B0600070205080204" pitchFamily="50" charset="-128"/>
              </a:rPr>
              <a:t>VGP2024</a:t>
            </a:r>
            <a:r>
              <a:rPr lang="ja-JP" altLang="en-US" sz="1400" b="1" dirty="0">
                <a:latin typeface="ＭＳ Ｐゴシック" panose="020B0600070205080204" pitchFamily="50" charset="-128"/>
                <a:ea typeface="ＭＳ Ｐゴシック" panose="020B0600070205080204" pitchFamily="50" charset="-128"/>
              </a:rPr>
              <a:t>」で</a:t>
            </a:r>
            <a:r>
              <a:rPr lang="en-US" altLang="ja-JP" sz="1400" b="1" dirty="0">
                <a:latin typeface="ＭＳ Ｐゴシック" panose="020B0600070205080204" pitchFamily="50" charset="-128"/>
                <a:ea typeface="ＭＳ Ｐゴシック" panose="020B0600070205080204" pitchFamily="50" charset="-128"/>
              </a:rPr>
              <a:t>4K</a:t>
            </a:r>
            <a:r>
              <a:rPr lang="ja-JP" altLang="en-US" sz="1400" b="1" dirty="0">
                <a:latin typeface="ＭＳ Ｐゴシック" panose="020B0600070205080204" pitchFamily="50" charset="-128"/>
                <a:ea typeface="ＭＳ Ｐゴシック" panose="020B0600070205080204" pitchFamily="50" charset="-128"/>
              </a:rPr>
              <a:t>有機</a:t>
            </a:r>
            <a:r>
              <a:rPr lang="en-US" altLang="ja-JP" sz="1400" b="1" dirty="0">
                <a:latin typeface="ＭＳ Ｐゴシック" panose="020B0600070205080204" pitchFamily="50" charset="-128"/>
                <a:ea typeface="ＭＳ Ｐゴシック" panose="020B0600070205080204" pitchFamily="50" charset="-128"/>
              </a:rPr>
              <a:t>EL</a:t>
            </a:r>
            <a:r>
              <a:rPr lang="ja-JP" altLang="en-US" sz="1400" b="1" dirty="0">
                <a:latin typeface="ＭＳ Ｐゴシック" panose="020B0600070205080204" pitchFamily="50" charset="-128"/>
                <a:ea typeface="ＭＳ Ｐゴシック" panose="020B0600070205080204" pitchFamily="50" charset="-128"/>
              </a:rPr>
              <a:t>テレビ</a:t>
            </a:r>
            <a:r>
              <a:rPr lang="en-US" altLang="ja-JP" sz="1400" b="1" dirty="0">
                <a:latin typeface="ＭＳ Ｐゴシック" panose="020B0600070205080204" pitchFamily="50" charset="-128"/>
                <a:ea typeface="ＭＳ Ｐゴシック" panose="020B0600070205080204" pitchFamily="50" charset="-128"/>
              </a:rPr>
              <a:t>『AQUOS QD-OLED』</a:t>
            </a:r>
            <a:r>
              <a:rPr lang="ja-JP" altLang="en-US" sz="1400" b="1" dirty="0">
                <a:latin typeface="ＭＳ Ｐゴシック" panose="020B0600070205080204" pitchFamily="50" charset="-128"/>
                <a:ea typeface="ＭＳ Ｐゴシック" panose="020B0600070205080204" pitchFamily="50" charset="-128"/>
              </a:rPr>
              <a:t>＜</a:t>
            </a:r>
            <a:r>
              <a:rPr lang="en-US" altLang="ja-JP" sz="1400" b="1" dirty="0">
                <a:latin typeface="ＭＳ Ｐゴシック" panose="020B0600070205080204" pitchFamily="50" charset="-128"/>
                <a:ea typeface="ＭＳ Ｐゴシック" panose="020B0600070205080204" pitchFamily="50" charset="-128"/>
              </a:rPr>
              <a:t>FS1</a:t>
            </a:r>
            <a:r>
              <a:rPr lang="ja-JP" altLang="en-US" sz="1400" b="1" dirty="0">
                <a:latin typeface="ＭＳ Ｐゴシック" panose="020B0600070205080204" pitchFamily="50" charset="-128"/>
                <a:ea typeface="ＭＳ Ｐゴシック" panose="020B0600070205080204" pitchFamily="50" charset="-128"/>
              </a:rPr>
              <a:t>ライン＞が批評家大賞を受賞</a:t>
            </a:r>
            <a:endParaRPr lang="en-US" altLang="ja-JP" sz="1400" b="1"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200" dirty="0">
              <a:latin typeface="ＭＳ Ｐゴシック" panose="020B0600070205080204" pitchFamily="50" charset="-128"/>
              <a:ea typeface="ＭＳ Ｐゴシック" panose="020B0600070205080204" pitchFamily="50" charset="-128"/>
            </a:endParaRPr>
          </a:p>
          <a:p>
            <a:pPr>
              <a:lnSpc>
                <a:spcPct val="120000"/>
              </a:lnSpc>
            </a:pP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1987</a:t>
            </a:r>
            <a:r>
              <a:rPr lang="ja-JP" altLang="en-US" sz="1100" dirty="0">
                <a:latin typeface="ＭＳ Ｐゴシック" panose="020B0600070205080204" pitchFamily="50" charset="-128"/>
                <a:ea typeface="ＭＳ Ｐゴシック" panose="020B0600070205080204" pitchFamily="50" charset="-128"/>
              </a:rPr>
              <a:t>年にスタートし、国内最大級を誇るオーディオビジュアル機器の総合アワード「</a:t>
            </a:r>
            <a:r>
              <a:rPr lang="en-US" altLang="ja-JP" sz="1100" dirty="0">
                <a:latin typeface="ＭＳ Ｐゴシック" panose="020B0600070205080204" pitchFamily="50" charset="-128"/>
                <a:ea typeface="ＭＳ Ｐゴシック" panose="020B0600070205080204" pitchFamily="50" charset="-128"/>
              </a:rPr>
              <a:t>VGP2024</a:t>
            </a:r>
            <a:r>
              <a:rPr lang="ja-JP" altLang="en-US" sz="1100" dirty="0">
                <a:latin typeface="ＭＳ Ｐゴシック" panose="020B0600070205080204" pitchFamily="50" charset="-128"/>
                <a:ea typeface="ＭＳ Ｐゴシック" panose="020B0600070205080204" pitchFamily="50" charset="-128"/>
              </a:rPr>
              <a:t>」において、</a:t>
            </a:r>
            <a:r>
              <a:rPr lang="en-US" altLang="ja-JP" sz="1100" dirty="0">
                <a:latin typeface="ＭＳ Ｐゴシック" panose="020B0600070205080204" pitchFamily="50" charset="-128"/>
                <a:ea typeface="ＭＳ Ｐゴシック" panose="020B0600070205080204" pitchFamily="50" charset="-128"/>
              </a:rPr>
              <a:t>4K</a:t>
            </a:r>
            <a:r>
              <a:rPr lang="ja-JP" altLang="en-US" sz="1100" dirty="0">
                <a:latin typeface="ＭＳ Ｐゴシック" panose="020B0600070205080204" pitchFamily="50" charset="-128"/>
                <a:ea typeface="ＭＳ Ｐゴシック" panose="020B0600070205080204" pitchFamily="50" charset="-128"/>
              </a:rPr>
              <a:t>有機</a:t>
            </a:r>
            <a:r>
              <a:rPr lang="en-US" altLang="ja-JP" sz="1100" dirty="0">
                <a:latin typeface="ＭＳ Ｐゴシック" panose="020B0600070205080204" pitchFamily="50" charset="-128"/>
                <a:ea typeface="ＭＳ Ｐゴシック" panose="020B0600070205080204" pitchFamily="50" charset="-128"/>
              </a:rPr>
              <a:t>EL</a:t>
            </a:r>
            <a:r>
              <a:rPr lang="ja-JP" altLang="en-US" sz="1100" dirty="0">
                <a:latin typeface="ＭＳ Ｐゴシック" panose="020B0600070205080204" pitchFamily="50" charset="-128"/>
                <a:ea typeface="ＭＳ Ｐゴシック" panose="020B0600070205080204" pitchFamily="50" charset="-128"/>
              </a:rPr>
              <a:t>テレビ「</a:t>
            </a:r>
            <a:r>
              <a:rPr lang="en-US" altLang="ja-JP" sz="1100" dirty="0">
                <a:latin typeface="ＭＳ Ｐゴシック" panose="020B0600070205080204" pitchFamily="50" charset="-128"/>
                <a:ea typeface="ＭＳ Ｐゴシック" panose="020B0600070205080204" pitchFamily="50" charset="-128"/>
              </a:rPr>
              <a:t>AQUOS QD-OLED</a:t>
            </a:r>
            <a:r>
              <a:rPr lang="ja-JP" altLang="en-US" sz="1100" dirty="0">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FS1</a:t>
            </a:r>
            <a:r>
              <a:rPr lang="ja-JP" altLang="en-US" sz="1100" dirty="0">
                <a:latin typeface="ＭＳ Ｐゴシック" panose="020B0600070205080204" pitchFamily="50" charset="-128"/>
                <a:ea typeface="ＭＳ Ｐゴシック" panose="020B0600070205080204" pitchFamily="50" charset="-128"/>
              </a:rPr>
              <a:t>ライン＞が批評家大賞を受賞しました。第</a:t>
            </a:r>
            <a:r>
              <a:rPr lang="en-US" altLang="ja-JP" sz="1100" dirty="0">
                <a:latin typeface="ＭＳ Ｐゴシック" panose="020B0600070205080204" pitchFamily="50" charset="-128"/>
                <a:ea typeface="ＭＳ Ｐゴシック" panose="020B0600070205080204" pitchFamily="50" charset="-128"/>
              </a:rPr>
              <a:t>2</a:t>
            </a:r>
            <a:r>
              <a:rPr lang="ja-JP" altLang="en-US" sz="1100" dirty="0">
                <a:latin typeface="ＭＳ Ｐゴシック" panose="020B0600070205080204" pitchFamily="50" charset="-128"/>
                <a:ea typeface="ＭＳ Ｐゴシック" panose="020B0600070205080204" pitchFamily="50" charset="-128"/>
              </a:rPr>
              <a:t>世代の「量子ドット有機</a:t>
            </a:r>
            <a:r>
              <a:rPr lang="en-US" altLang="ja-JP" sz="1100" dirty="0">
                <a:latin typeface="ＭＳ Ｐゴシック" panose="020B0600070205080204" pitchFamily="50" charset="-128"/>
                <a:ea typeface="ＭＳ Ｐゴシック" panose="020B0600070205080204" pitchFamily="50" charset="-128"/>
              </a:rPr>
              <a:t>EL</a:t>
            </a:r>
            <a:r>
              <a:rPr lang="ja-JP" altLang="en-US" sz="1100" dirty="0">
                <a:latin typeface="ＭＳ Ｐゴシック" panose="020B0600070205080204" pitchFamily="50" charset="-128"/>
                <a:ea typeface="ＭＳ Ｐゴシック" panose="020B0600070205080204" pitchFamily="50" charset="-128"/>
              </a:rPr>
              <a:t>パネル」を搭載し、さらに、パネル駆動回路「クライマックスドライブ」と放熱構造「クールダウンシールド</a:t>
            </a:r>
            <a:r>
              <a:rPr lang="en-US" altLang="ja-JP" sz="1100" dirty="0">
                <a:latin typeface="ＭＳ Ｐゴシック" panose="020B0600070205080204" pitchFamily="50" charset="-128"/>
                <a:ea typeface="ＭＳ Ｐゴシック" panose="020B0600070205080204" pitchFamily="50" charset="-128"/>
              </a:rPr>
              <a:t>Ⅱ</a:t>
            </a:r>
            <a:r>
              <a:rPr lang="ja-JP" altLang="en-US" sz="1100" dirty="0">
                <a:latin typeface="ＭＳ Ｐゴシック" panose="020B0600070205080204" pitchFamily="50" charset="-128"/>
                <a:ea typeface="ＭＳ Ｐゴシック" panose="020B0600070205080204" pitchFamily="50" charset="-128"/>
              </a:rPr>
              <a:t>」で明部から暗部までむらなく階調が整い、広色域かつ色純度の高いバランスに優れた有機</a:t>
            </a:r>
            <a:r>
              <a:rPr lang="en-US" altLang="ja-JP" sz="1100" dirty="0">
                <a:latin typeface="ＭＳ Ｐゴシック" panose="020B0600070205080204" pitchFamily="50" charset="-128"/>
                <a:ea typeface="ＭＳ Ｐゴシック" panose="020B0600070205080204" pitchFamily="50" charset="-128"/>
              </a:rPr>
              <a:t>EL</a:t>
            </a:r>
            <a:r>
              <a:rPr lang="ja-JP" altLang="en-US" sz="1100" dirty="0">
                <a:latin typeface="ＭＳ Ｐゴシック" panose="020B0600070205080204" pitchFamily="50" charset="-128"/>
                <a:ea typeface="ＭＳ Ｐゴシック" panose="020B0600070205080204" pitchFamily="50" charset="-128"/>
              </a:rPr>
              <a:t>テレビを実現したことが受賞に繋がりました。</a:t>
            </a: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r>
              <a:rPr lang="ja-JP" altLang="en-US" sz="1100" dirty="0">
                <a:latin typeface="ＭＳ Ｐゴシック" panose="020B0600070205080204" pitchFamily="50" charset="-128"/>
                <a:ea typeface="ＭＳ Ｐゴシック" panose="020B0600070205080204" pitchFamily="50" charset="-128"/>
              </a:rPr>
              <a:t>　カテゴリー別でも、</a:t>
            </a:r>
            <a:r>
              <a:rPr lang="en-US" altLang="ja-JP" sz="1100" dirty="0">
                <a:latin typeface="ＭＳ Ｐゴシック" panose="020B0600070205080204" pitchFamily="50" charset="-128"/>
                <a:ea typeface="ＭＳ Ｐゴシック" panose="020B0600070205080204" pitchFamily="50" charset="-128"/>
              </a:rPr>
              <a:t>4K</a:t>
            </a:r>
            <a:r>
              <a:rPr lang="ja-JP" altLang="en-US" sz="1100" dirty="0">
                <a:latin typeface="ＭＳ Ｐゴシック" panose="020B0600070205080204" pitchFamily="50" charset="-128"/>
                <a:ea typeface="ＭＳ Ｐゴシック" panose="020B0600070205080204" pitchFamily="50" charset="-128"/>
              </a:rPr>
              <a:t>有機</a:t>
            </a:r>
            <a:r>
              <a:rPr lang="en-US" altLang="ja-JP" sz="1100" dirty="0">
                <a:latin typeface="ＭＳ Ｐゴシック" panose="020B0600070205080204" pitchFamily="50" charset="-128"/>
                <a:ea typeface="ＭＳ Ｐゴシック" panose="020B0600070205080204" pitchFamily="50" charset="-128"/>
              </a:rPr>
              <a:t>EL</a:t>
            </a:r>
            <a:r>
              <a:rPr lang="ja-JP" altLang="en-US" sz="1100" dirty="0">
                <a:latin typeface="ＭＳ Ｐゴシック" panose="020B0600070205080204" pitchFamily="50" charset="-128"/>
                <a:ea typeface="ＭＳ Ｐゴシック" panose="020B0600070205080204" pitchFamily="50" charset="-128"/>
              </a:rPr>
              <a:t>テレビ</a:t>
            </a:r>
            <a:r>
              <a:rPr lang="en-US" altLang="ja-JP" sz="1100" dirty="0">
                <a:latin typeface="ＭＳ Ｐゴシック" panose="020B0600070205080204" pitchFamily="50" charset="-128"/>
                <a:ea typeface="ＭＳ Ｐゴシック" panose="020B0600070205080204" pitchFamily="50" charset="-128"/>
              </a:rPr>
              <a:t>『AQUOS QD-OLED』</a:t>
            </a:r>
            <a:r>
              <a:rPr lang="ja-JP" altLang="en-US" sz="1100" dirty="0">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4T-C55FS1</a:t>
            </a:r>
            <a:r>
              <a:rPr lang="ja-JP" altLang="en-US" sz="1100" dirty="0">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8K</a:t>
            </a:r>
            <a:r>
              <a:rPr lang="ja-JP" altLang="en-US" sz="1100" dirty="0">
                <a:latin typeface="ＭＳ Ｐゴシック" panose="020B0600070205080204" pitchFamily="50" charset="-128"/>
                <a:ea typeface="ＭＳ Ｐゴシック" panose="020B0600070205080204" pitchFamily="50" charset="-128"/>
              </a:rPr>
              <a:t>テレビ</a:t>
            </a:r>
            <a:r>
              <a:rPr lang="en-US" altLang="ja-JP" sz="1100" dirty="0">
                <a:latin typeface="ＭＳ Ｐゴシック" panose="020B0600070205080204" pitchFamily="50" charset="-128"/>
                <a:ea typeface="ＭＳ Ｐゴシック" panose="020B0600070205080204" pitchFamily="50" charset="-128"/>
              </a:rPr>
              <a:t>『AQUOS XLED』</a:t>
            </a:r>
          </a:p>
          <a:p>
            <a:pPr>
              <a:lnSpc>
                <a:spcPct val="120000"/>
              </a:lnSpc>
            </a:pPr>
            <a:r>
              <a:rPr lang="ja-JP" altLang="en-US" sz="1100" dirty="0">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8T-C75DX1</a:t>
            </a:r>
            <a:r>
              <a:rPr lang="ja-JP" altLang="en-US" sz="1100" dirty="0">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8T-C65DX1</a:t>
            </a:r>
            <a:r>
              <a:rPr lang="ja-JP" altLang="en-US" sz="1100" dirty="0">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4K</a:t>
            </a:r>
            <a:r>
              <a:rPr lang="ja-JP" altLang="en-US" sz="1100" dirty="0">
                <a:latin typeface="ＭＳ Ｐゴシック" panose="020B0600070205080204" pitchFamily="50" charset="-128"/>
                <a:ea typeface="ＭＳ Ｐゴシック" panose="020B0600070205080204" pitchFamily="50" charset="-128"/>
              </a:rPr>
              <a:t>テレビ</a:t>
            </a:r>
            <a:r>
              <a:rPr lang="en-US" altLang="ja-JP" sz="1100" dirty="0">
                <a:latin typeface="ＭＳ Ｐゴシック" panose="020B0600070205080204" pitchFamily="50" charset="-128"/>
                <a:ea typeface="ＭＳ Ｐゴシック" panose="020B0600070205080204" pitchFamily="50" charset="-128"/>
              </a:rPr>
              <a:t>『AQUOS XLED』</a:t>
            </a:r>
            <a:r>
              <a:rPr lang="ja-JP" altLang="en-US" sz="1100" dirty="0">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4T-C70EP1</a:t>
            </a:r>
            <a:r>
              <a:rPr lang="ja-JP" altLang="en-US" sz="1100" dirty="0">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4T-C60EP1</a:t>
            </a:r>
            <a:r>
              <a:rPr lang="ja-JP" altLang="en-US" sz="1100" dirty="0">
                <a:latin typeface="ＭＳ Ｐゴシック" panose="020B0600070205080204" pitchFamily="50" charset="-128"/>
                <a:ea typeface="ＭＳ Ｐゴシック" panose="020B0600070205080204" pitchFamily="50" charset="-128"/>
              </a:rPr>
              <a:t>＞、</a:t>
            </a: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r>
              <a:rPr lang="en-US" altLang="ja-JP" sz="1100" dirty="0">
                <a:latin typeface="ＭＳ Ｐゴシック" panose="020B0600070205080204" pitchFamily="50" charset="-128"/>
                <a:ea typeface="ＭＳ Ｐゴシック" panose="020B0600070205080204" pitchFamily="50" charset="-128"/>
              </a:rPr>
              <a:t>4K</a:t>
            </a:r>
            <a:r>
              <a:rPr lang="ja-JP" altLang="en-US" sz="1100" dirty="0">
                <a:latin typeface="ＭＳ Ｐゴシック" panose="020B0600070205080204" pitchFamily="50" charset="-128"/>
                <a:ea typeface="ＭＳ Ｐゴシック" panose="020B0600070205080204" pitchFamily="50" charset="-128"/>
              </a:rPr>
              <a:t>液晶テレビ</a:t>
            </a:r>
            <a:r>
              <a:rPr lang="en-US" altLang="ja-JP" sz="1100" dirty="0">
                <a:latin typeface="ＭＳ Ｐゴシック" panose="020B0600070205080204" pitchFamily="50" charset="-128"/>
                <a:ea typeface="ＭＳ Ｐゴシック" panose="020B0600070205080204" pitchFamily="50" charset="-128"/>
              </a:rPr>
              <a:t>『AQUOS』</a:t>
            </a:r>
            <a:r>
              <a:rPr lang="ja-JP" altLang="en-US" sz="1100" dirty="0">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4T-C50FN2</a:t>
            </a:r>
            <a:r>
              <a:rPr lang="ja-JP" altLang="en-US" sz="1100" dirty="0">
                <a:latin typeface="ＭＳ Ｐゴシック" panose="020B0600070205080204" pitchFamily="50" charset="-128"/>
                <a:ea typeface="ＭＳ Ｐゴシック" panose="020B0600070205080204" pitchFamily="50" charset="-128"/>
              </a:rPr>
              <a:t>＞、ウェアラブルネックスピーカー</a:t>
            </a:r>
            <a:r>
              <a:rPr lang="en-US" altLang="ja-JP" sz="1100" dirty="0">
                <a:latin typeface="ＭＳ Ｐゴシック" panose="020B0600070205080204" pitchFamily="50" charset="-128"/>
                <a:ea typeface="ＭＳ Ｐゴシック" panose="020B0600070205080204" pitchFamily="50" charset="-128"/>
              </a:rPr>
              <a:t>『AQUOS</a:t>
            </a:r>
            <a:r>
              <a:rPr lang="ja-JP" altLang="en-US" sz="1100" dirty="0">
                <a:latin typeface="ＭＳ Ｐゴシック" panose="020B0600070205080204" pitchFamily="50" charset="-128"/>
                <a:ea typeface="ＭＳ Ｐゴシック" panose="020B0600070205080204" pitchFamily="50" charset="-128"/>
              </a:rPr>
              <a:t>サウンドパートナー</a:t>
            </a:r>
            <a:r>
              <a:rPr lang="en-US" altLang="ja-JP" sz="1100" dirty="0">
                <a:latin typeface="ＭＳ Ｐゴシック" panose="020B0600070205080204" pitchFamily="50" charset="-128"/>
                <a:ea typeface="ＭＳ Ｐゴシック" panose="020B0600070205080204" pitchFamily="50" charset="-128"/>
              </a:rPr>
              <a:t>』</a:t>
            </a:r>
          </a:p>
          <a:p>
            <a:pPr>
              <a:lnSpc>
                <a:spcPct val="120000"/>
              </a:lnSpc>
            </a:pPr>
            <a:r>
              <a:rPr lang="ja-JP" altLang="en-US" sz="1100" dirty="0">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AN-SX8</a:t>
            </a:r>
            <a:r>
              <a:rPr lang="ja-JP" altLang="en-US" sz="1100" dirty="0">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AN-SS3</a:t>
            </a:r>
            <a:r>
              <a:rPr lang="ja-JP" altLang="en-US" sz="1100" dirty="0">
                <a:latin typeface="ＭＳ Ｐゴシック" panose="020B0600070205080204" pitchFamily="50" charset="-128"/>
                <a:ea typeface="ＭＳ Ｐゴシック" panose="020B0600070205080204" pitchFamily="50" charset="-128"/>
              </a:rPr>
              <a:t>＞の</a:t>
            </a:r>
            <a:r>
              <a:rPr lang="en-US" altLang="ja-JP" sz="1100" dirty="0">
                <a:latin typeface="ＭＳ Ｐゴシック" panose="020B0600070205080204" pitchFamily="50" charset="-128"/>
                <a:ea typeface="ＭＳ Ｐゴシック" panose="020B0600070205080204" pitchFamily="50" charset="-128"/>
              </a:rPr>
              <a:t>8</a:t>
            </a:r>
            <a:r>
              <a:rPr lang="ja-JP" altLang="en-US" sz="1100" dirty="0">
                <a:latin typeface="ＭＳ Ｐゴシック" panose="020B0600070205080204" pitchFamily="50" charset="-128"/>
                <a:ea typeface="ＭＳ Ｐゴシック" panose="020B0600070205080204" pitchFamily="50" charset="-128"/>
              </a:rPr>
              <a:t>製品が金賞を受賞しました。</a:t>
            </a: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001" dirty="0">
              <a:latin typeface="ＭＳ Ｐゴシック" panose="020B0600070205080204" pitchFamily="50" charset="-128"/>
              <a:ea typeface="ＭＳ Ｐゴシック" panose="020B0600070205080204" pitchFamily="50" charset="-128"/>
            </a:endParaRPr>
          </a:p>
        </p:txBody>
      </p:sp>
      <p:sp>
        <p:nvSpPr>
          <p:cNvPr id="8" name="タイトル 1">
            <a:extLst>
              <a:ext uri="{FF2B5EF4-FFF2-40B4-BE49-F238E27FC236}">
                <a16:creationId xmlns:a16="http://schemas.microsoft.com/office/drawing/2014/main" id="{378F7F21-0716-4309-B48C-5BDEBA475EBD}"/>
              </a:ext>
            </a:extLst>
          </p:cNvPr>
          <p:cNvSpPr txBox="1">
            <a:spLocks/>
          </p:cNvSpPr>
          <p:nvPr/>
        </p:nvSpPr>
        <p:spPr>
          <a:xfrm>
            <a:off x="312487" y="4810179"/>
            <a:ext cx="6233026" cy="2724897"/>
          </a:xfrm>
          <a:prstGeom prst="rect">
            <a:avLst/>
          </a:prstGeom>
          <a:ln w="12700" cap="rnd">
            <a:solidFill>
              <a:schemeClr val="accent1"/>
            </a:solidFill>
          </a:ln>
        </p:spPr>
        <p:txBody>
          <a:bodyPr vert="horz" lIns="91440" tIns="45721" rIns="91440" bIns="45721" rtlCol="0"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1400" b="1" dirty="0">
                <a:latin typeface="ＭＳ Ｐゴシック" panose="020B0600070205080204" pitchFamily="50" charset="-128"/>
                <a:ea typeface="ＭＳ Ｐゴシック" panose="020B0600070205080204" pitchFamily="50" charset="-128"/>
              </a:rPr>
              <a:t>「</a:t>
            </a:r>
            <a:r>
              <a:rPr lang="en-US" altLang="ja-JP" sz="1400" b="1" dirty="0" err="1">
                <a:latin typeface="ＭＳ Ｐゴシック" panose="020B0600070205080204" pitchFamily="50" charset="-128"/>
                <a:ea typeface="ＭＳ Ｐゴシック" panose="020B0600070205080204" pitchFamily="50" charset="-128"/>
              </a:rPr>
              <a:t>BabyTech</a:t>
            </a:r>
            <a:r>
              <a:rPr lang="en-US" altLang="ja-JP" sz="1400" b="1" dirty="0">
                <a:latin typeface="ＭＳ Ｐゴシック" panose="020B0600070205080204" pitchFamily="50" charset="-128"/>
                <a:ea typeface="ＭＳ Ｐゴシック" panose="020B0600070205080204" pitchFamily="50" charset="-128"/>
              </a:rPr>
              <a:t>® Awards 2023</a:t>
            </a:r>
            <a:r>
              <a:rPr lang="ja-JP" altLang="en-US" sz="1400" b="1" dirty="0">
                <a:latin typeface="ＭＳ Ｐゴシック" panose="020B0600070205080204" pitchFamily="50" charset="-128"/>
                <a:ea typeface="ＭＳ Ｐゴシック" panose="020B0600070205080204" pitchFamily="50" charset="-128"/>
              </a:rPr>
              <a:t>」育児家事向け家電部門で「ヘルシオ ホットクック」が大賞を受賞</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r>
              <a:rPr lang="ja-JP" altLang="en-US" sz="900" dirty="0">
                <a:latin typeface="ＭＳ Ｐゴシック" panose="020B0600070205080204" pitchFamily="50" charset="-128"/>
                <a:ea typeface="ＭＳ Ｐゴシック" panose="020B0600070205080204" pitchFamily="50" charset="-128"/>
              </a:rPr>
              <a:t>　　　　　　　　　</a:t>
            </a:r>
            <a:endParaRPr lang="en-US" altLang="ja-JP" sz="9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有識者による厳格な審査により優れた子育て</a:t>
            </a:r>
            <a:r>
              <a:rPr lang="en-US" altLang="ja-JP" sz="1100" dirty="0">
                <a:latin typeface="ＭＳ Ｐゴシック" panose="020B0600070205080204" pitchFamily="50" charset="-128"/>
                <a:ea typeface="ＭＳ Ｐゴシック" panose="020B0600070205080204" pitchFamily="50" charset="-128"/>
              </a:rPr>
              <a:t>ICT</a:t>
            </a:r>
            <a:r>
              <a:rPr lang="ja-JP" altLang="en-US" sz="1100" dirty="0">
                <a:latin typeface="ＭＳ Ｐゴシック" panose="020B0600070205080204" pitchFamily="50" charset="-128"/>
                <a:ea typeface="ＭＳ Ｐゴシック" panose="020B0600070205080204" pitchFamily="50" charset="-128"/>
              </a:rPr>
              <a:t>商品・サービス育児家電を表彰するコンテスト「</a:t>
            </a:r>
            <a:r>
              <a:rPr lang="en-US" altLang="ja-JP" sz="1100" dirty="0" err="1">
                <a:latin typeface="ＭＳ Ｐゴシック" panose="020B0600070205080204" pitchFamily="50" charset="-128"/>
                <a:ea typeface="ＭＳ Ｐゴシック" panose="020B0600070205080204" pitchFamily="50" charset="-128"/>
              </a:rPr>
              <a:t>BabyTech</a:t>
            </a:r>
            <a:r>
              <a:rPr lang="en-US" altLang="ja-JP" sz="1100" dirty="0">
                <a:latin typeface="ＭＳ Ｐゴシック" panose="020B0600070205080204" pitchFamily="50" charset="-128"/>
                <a:ea typeface="ＭＳ Ｐゴシック" panose="020B0600070205080204" pitchFamily="50" charset="-128"/>
              </a:rPr>
              <a:t>® Awards</a:t>
            </a:r>
            <a:r>
              <a:rPr lang="ja-JP" altLang="en-US" sz="1100" dirty="0">
                <a:latin typeface="ＭＳ Ｐゴシック" panose="020B0600070205080204" pitchFamily="50" charset="-128"/>
                <a:ea typeface="ＭＳ Ｐゴシック" panose="020B0600070205080204" pitchFamily="50" charset="-128"/>
              </a:rPr>
              <a:t>」において、「水なし自動調理鍋　ヘルシオ ホットクック」が育児家事向け家電部門で大賞を受賞しました。</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WEB</a:t>
            </a:r>
            <a:r>
              <a:rPr lang="ja-JP" altLang="en-US" sz="1100" dirty="0">
                <a:latin typeface="ＭＳ Ｐゴシック" panose="020B0600070205080204" pitchFamily="50" charset="-128"/>
                <a:ea typeface="ＭＳ Ｐゴシック" panose="020B0600070205080204" pitchFamily="50" charset="-128"/>
              </a:rPr>
              <a:t>社内報をご覧いただけます！！</a:t>
            </a: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URL</a:t>
            </a:r>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https://blog.sharp.co.jp/family/</a:t>
            </a:r>
            <a:br>
              <a:rPr lang="en-US" altLang="ja-JP" sz="1100" dirty="0">
                <a:latin typeface="ＭＳ Ｐゴシック" panose="020B0600070205080204" pitchFamily="50" charset="-128"/>
                <a:ea typeface="ＭＳ Ｐゴシック" panose="020B0600070205080204" pitchFamily="50" charset="-128"/>
              </a:rPr>
            </a:br>
            <a:r>
              <a:rPr lang="ja-JP" altLang="en-US" sz="1100" dirty="0">
                <a:latin typeface="ＭＳ Ｐゴシック" panose="020B0600070205080204" pitchFamily="50" charset="-128"/>
                <a:ea typeface="ＭＳ Ｐゴシック" panose="020B0600070205080204" pitchFamily="50" charset="-128"/>
              </a:rPr>
              <a:t>　　　　または、こちらの</a:t>
            </a:r>
            <a:r>
              <a:rPr lang="en-US" altLang="ja-JP" sz="1100" dirty="0">
                <a:latin typeface="ＭＳ Ｐゴシック" panose="020B0600070205080204" pitchFamily="50" charset="-128"/>
                <a:ea typeface="ＭＳ Ｐゴシック" panose="020B0600070205080204" pitchFamily="50" charset="-128"/>
              </a:rPr>
              <a:t>QR</a:t>
            </a:r>
            <a:r>
              <a:rPr lang="ja-JP" altLang="en-US" sz="1100" dirty="0">
                <a:latin typeface="ＭＳ Ｐゴシック" panose="020B0600070205080204" pitchFamily="50" charset="-128"/>
                <a:ea typeface="ＭＳ Ｐゴシック" panose="020B0600070205080204" pitchFamily="50" charset="-128"/>
              </a:rPr>
              <a:t>コードからアクセスしてみてください！！　→</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WEB</a:t>
            </a:r>
            <a:r>
              <a:rPr lang="ja-JP" altLang="en-US" sz="1100" dirty="0">
                <a:latin typeface="ＭＳ Ｐゴシック" panose="020B0600070205080204" pitchFamily="50" charset="-128"/>
                <a:ea typeface="ＭＳ Ｐゴシック" panose="020B0600070205080204" pitchFamily="50" charset="-128"/>
              </a:rPr>
              <a:t>社内報にて「思い出の家電」「オススメの一冊」記事の投稿を募集しています。</a:t>
            </a:r>
          </a:p>
          <a:p>
            <a:pPr>
              <a:lnSpc>
                <a:spcPct val="100000"/>
              </a:lnSpc>
            </a:pPr>
            <a:r>
              <a:rPr lang="ja-JP" altLang="en-US" sz="1100" dirty="0">
                <a:latin typeface="ＭＳ Ｐゴシック" panose="020B0600070205080204" pitchFamily="50" charset="-128"/>
                <a:ea typeface="ＭＳ Ｐゴシック" panose="020B0600070205080204" pitchFamily="50" charset="-128"/>
              </a:rPr>
              <a:t>　　　・ 「思い出の家電」投稿ページ</a:t>
            </a:r>
            <a:r>
              <a:rPr lang="en-US" altLang="ja-JP" sz="1100" dirty="0">
                <a:latin typeface="ＭＳ Ｐゴシック" panose="020B0600070205080204" pitchFamily="50" charset="-128"/>
                <a:ea typeface="ＭＳ Ｐゴシック" panose="020B0600070205080204" pitchFamily="50" charset="-128"/>
              </a:rPr>
              <a:t>URL</a:t>
            </a:r>
            <a:r>
              <a:rPr lang="ja-JP" altLang="en-US" sz="1100" dirty="0">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https://blog.sharp.co.jp/family/postkaden/</a:t>
            </a:r>
          </a:p>
          <a:p>
            <a:pPr>
              <a:lnSpc>
                <a:spcPct val="100000"/>
              </a:lnSpc>
            </a:pPr>
            <a:r>
              <a:rPr lang="ja-JP" altLang="en-US" sz="1100" dirty="0">
                <a:latin typeface="ＭＳ Ｐゴシック" panose="020B0600070205080204" pitchFamily="50" charset="-128"/>
                <a:ea typeface="ＭＳ Ｐゴシック" panose="020B0600070205080204" pitchFamily="50" charset="-128"/>
              </a:rPr>
              <a:t>　　　・ 「オススメの一冊」投稿ページ</a:t>
            </a:r>
            <a:r>
              <a:rPr lang="en-US" altLang="ja-JP" sz="1100" dirty="0">
                <a:latin typeface="ＭＳ Ｐゴシック" panose="020B0600070205080204" pitchFamily="50" charset="-128"/>
                <a:ea typeface="ＭＳ Ｐゴシック" panose="020B0600070205080204" pitchFamily="50" charset="-128"/>
              </a:rPr>
              <a:t>URL</a:t>
            </a:r>
            <a:r>
              <a:rPr lang="ja-JP" altLang="en-US" sz="1100" dirty="0">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https://blog.sharp.co.jp/family/postbooks/</a:t>
            </a:r>
          </a:p>
          <a:p>
            <a:pPr>
              <a:lnSpc>
                <a:spcPct val="100000"/>
              </a:lnSpc>
            </a:pPr>
            <a:r>
              <a:rPr lang="ja-JP" altLang="en-US" sz="1100" dirty="0">
                <a:latin typeface="ＭＳ Ｐゴシック" panose="020B0600070205080204" pitchFamily="50" charset="-128"/>
                <a:ea typeface="ＭＳ Ｐゴシック" panose="020B0600070205080204" pitchFamily="50" charset="-128"/>
              </a:rPr>
              <a:t>　　　　または、下記の</a:t>
            </a:r>
            <a:r>
              <a:rPr lang="en-US" altLang="ja-JP" sz="1100" dirty="0">
                <a:latin typeface="ＭＳ Ｐゴシック" panose="020B0600070205080204" pitchFamily="50" charset="-128"/>
                <a:ea typeface="ＭＳ Ｐゴシック" panose="020B0600070205080204" pitchFamily="50" charset="-128"/>
              </a:rPr>
              <a:t>QR</a:t>
            </a:r>
            <a:r>
              <a:rPr lang="ja-JP" altLang="en-US" sz="1100" dirty="0">
                <a:latin typeface="ＭＳ Ｐゴシック" panose="020B0600070205080204" pitchFamily="50" charset="-128"/>
                <a:ea typeface="ＭＳ Ｐゴシック" panose="020B0600070205080204" pitchFamily="50" charset="-128"/>
              </a:rPr>
              <a:t>コードから投稿してみてください。</a:t>
            </a:r>
          </a:p>
          <a:p>
            <a:pPr>
              <a:lnSpc>
                <a:spcPct val="100000"/>
              </a:lnSpc>
            </a:pPr>
            <a:endParaRPr lang="ja-JP" altLang="en-US"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900" dirty="0">
                <a:latin typeface="ＭＳ Ｐゴシック" panose="020B0600070205080204" pitchFamily="50" charset="-128"/>
                <a:ea typeface="ＭＳ Ｐゴシック" panose="020B0600070205080204" pitchFamily="50" charset="-128"/>
              </a:rPr>
              <a:t>　　　　　　　</a:t>
            </a:r>
            <a:endParaRPr lang="en-US" altLang="ja-JP" sz="900" dirty="0">
              <a:latin typeface="ＭＳ Ｐゴシック" panose="020B0600070205080204" pitchFamily="50" charset="-128"/>
              <a:ea typeface="ＭＳ Ｐゴシック" panose="020B0600070205080204" pitchFamily="50" charset="-128"/>
            </a:endParaRPr>
          </a:p>
        </p:txBody>
      </p:sp>
      <p:pic>
        <p:nvPicPr>
          <p:cNvPr id="5" name="図 4">
            <a:extLst>
              <a:ext uri="{FF2B5EF4-FFF2-40B4-BE49-F238E27FC236}">
                <a16:creationId xmlns:a16="http://schemas.microsoft.com/office/drawing/2014/main" id="{4E6CED1E-9811-44AB-B45F-FC4AA6BADD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5391" y="9059779"/>
            <a:ext cx="726889" cy="726889"/>
          </a:xfrm>
          <a:prstGeom prst="rect">
            <a:avLst/>
          </a:prstGeom>
        </p:spPr>
      </p:pic>
      <p:pic>
        <p:nvPicPr>
          <p:cNvPr id="7" name="図 6">
            <a:extLst>
              <a:ext uri="{FF2B5EF4-FFF2-40B4-BE49-F238E27FC236}">
                <a16:creationId xmlns:a16="http://schemas.microsoft.com/office/drawing/2014/main" id="{6EC5FF96-2E82-4015-9413-FD2135D950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4873" y="9059779"/>
            <a:ext cx="726889" cy="726889"/>
          </a:xfrm>
          <a:prstGeom prst="rect">
            <a:avLst/>
          </a:prstGeom>
        </p:spPr>
      </p:pic>
      <p:sp>
        <p:nvSpPr>
          <p:cNvPr id="15" name="テキスト ボックス 14">
            <a:extLst>
              <a:ext uri="{FF2B5EF4-FFF2-40B4-BE49-F238E27FC236}">
                <a16:creationId xmlns:a16="http://schemas.microsoft.com/office/drawing/2014/main" id="{0526AE05-1854-4813-A875-78064D2C9808}"/>
              </a:ext>
            </a:extLst>
          </p:cNvPr>
          <p:cNvSpPr txBox="1"/>
          <p:nvPr/>
        </p:nvSpPr>
        <p:spPr>
          <a:xfrm>
            <a:off x="865580" y="9237786"/>
            <a:ext cx="1450545" cy="261610"/>
          </a:xfrm>
          <a:prstGeom prst="rect">
            <a:avLst/>
          </a:prstGeom>
          <a:noFill/>
        </p:spPr>
        <p:txBody>
          <a:bodyPr wrap="square" rtlCol="0">
            <a:spAutoFit/>
          </a:bodyPr>
          <a:lstStyle/>
          <a:p>
            <a:r>
              <a:rPr lang="ja-JP" altLang="en-US" sz="1100" dirty="0">
                <a:latin typeface="ＭＳ Ｐゴシック" panose="020B0600070205080204" pitchFamily="50" charset="-128"/>
                <a:ea typeface="ＭＳ Ｐゴシック" panose="020B0600070205080204" pitchFamily="50" charset="-128"/>
              </a:rPr>
              <a:t>　「思い出の家電」→</a:t>
            </a:r>
          </a:p>
        </p:txBody>
      </p:sp>
      <p:sp>
        <p:nvSpPr>
          <p:cNvPr id="16" name="テキスト ボックス 15">
            <a:extLst>
              <a:ext uri="{FF2B5EF4-FFF2-40B4-BE49-F238E27FC236}">
                <a16:creationId xmlns:a16="http://schemas.microsoft.com/office/drawing/2014/main" id="{AE91EF8F-3DFC-4106-9BF5-B71289A7E9B5}"/>
              </a:ext>
            </a:extLst>
          </p:cNvPr>
          <p:cNvSpPr txBox="1"/>
          <p:nvPr/>
        </p:nvSpPr>
        <p:spPr>
          <a:xfrm>
            <a:off x="3453062" y="9237785"/>
            <a:ext cx="1617742" cy="261610"/>
          </a:xfrm>
          <a:prstGeom prst="rect">
            <a:avLst/>
          </a:prstGeom>
          <a:noFill/>
        </p:spPr>
        <p:txBody>
          <a:bodyPr wrap="square" rtlCol="0">
            <a:spAutoFit/>
          </a:bodyPr>
          <a:lstStyle/>
          <a:p>
            <a:r>
              <a:rPr lang="ja-JP" altLang="en-US" sz="1100" dirty="0">
                <a:latin typeface="ＭＳ Ｐゴシック" panose="020B0600070205080204" pitchFamily="50" charset="-128"/>
                <a:ea typeface="ＭＳ Ｐゴシック" panose="020B0600070205080204" pitchFamily="50" charset="-128"/>
              </a:rPr>
              <a:t>　「オススメの一冊」→</a:t>
            </a:r>
          </a:p>
        </p:txBody>
      </p:sp>
      <p:sp>
        <p:nvSpPr>
          <p:cNvPr id="14" name="テキスト ボックス 13">
            <a:extLst>
              <a:ext uri="{FF2B5EF4-FFF2-40B4-BE49-F238E27FC236}">
                <a16:creationId xmlns:a16="http://schemas.microsoft.com/office/drawing/2014/main" id="{1E617D07-09C1-4C18-BE15-F7D4EF6D4E31}"/>
              </a:ext>
            </a:extLst>
          </p:cNvPr>
          <p:cNvSpPr txBox="1"/>
          <p:nvPr/>
        </p:nvSpPr>
        <p:spPr>
          <a:xfrm>
            <a:off x="337805" y="6610372"/>
            <a:ext cx="6230513" cy="230832"/>
          </a:xfrm>
          <a:prstGeom prst="rect">
            <a:avLst/>
          </a:prstGeom>
          <a:noFill/>
        </p:spPr>
        <p:txBody>
          <a:bodyPr wrap="square" rtlCol="0">
            <a:spAutoFit/>
          </a:bodyPr>
          <a:lstStyle/>
          <a:p>
            <a:pPr algn="ctr">
              <a:lnSpc>
                <a:spcPct val="100000"/>
              </a:lnSpc>
            </a:pPr>
            <a:r>
              <a:rPr lang="ja-JP" altLang="en-US" sz="900" dirty="0">
                <a:solidFill>
                  <a:prstClr val="black"/>
                </a:solidFill>
                <a:latin typeface="ＭＳ Ｐゴシック" panose="020B0600070205080204" pitchFamily="50" charset="-128"/>
                <a:ea typeface="ＭＳ Ｐゴシック" panose="020B0600070205080204" pitchFamily="50" charset="-128"/>
              </a:rPr>
              <a:t>水なし自動調理鍋　ヘルシオ ホットクック　左から＜</a:t>
            </a:r>
            <a:r>
              <a:rPr lang="en-US" altLang="ja-JP" sz="900" dirty="0">
                <a:solidFill>
                  <a:prstClr val="black"/>
                </a:solidFill>
                <a:latin typeface="ＭＳ Ｐゴシック" panose="020B0600070205080204" pitchFamily="50" charset="-128"/>
                <a:ea typeface="ＭＳ Ｐゴシック" panose="020B0600070205080204" pitchFamily="50" charset="-128"/>
              </a:rPr>
              <a:t>KN-HW24G</a:t>
            </a:r>
            <a:r>
              <a:rPr lang="ja-JP" altLang="en-US" sz="900" dirty="0">
                <a:solidFill>
                  <a:prstClr val="black"/>
                </a:solidFill>
                <a:latin typeface="ＭＳ Ｐゴシック" panose="020B0600070205080204" pitchFamily="50" charset="-128"/>
                <a:ea typeface="ＭＳ Ｐゴシック" panose="020B0600070205080204" pitchFamily="50" charset="-128"/>
              </a:rPr>
              <a:t>＞＜</a:t>
            </a:r>
            <a:r>
              <a:rPr lang="en-US" altLang="ja-JP" sz="900" dirty="0">
                <a:solidFill>
                  <a:prstClr val="black"/>
                </a:solidFill>
                <a:latin typeface="ＭＳ Ｐゴシック" panose="020B0600070205080204" pitchFamily="50" charset="-128"/>
                <a:ea typeface="ＭＳ Ｐゴシック" panose="020B0600070205080204" pitchFamily="50" charset="-128"/>
              </a:rPr>
              <a:t>KN-HW16G</a:t>
            </a:r>
            <a:r>
              <a:rPr lang="ja-JP" altLang="en-US" sz="900" dirty="0">
                <a:solidFill>
                  <a:prstClr val="black"/>
                </a:solidFill>
                <a:latin typeface="ＭＳ Ｐゴシック" panose="020B0600070205080204" pitchFamily="50" charset="-128"/>
                <a:ea typeface="ＭＳ Ｐゴシック" panose="020B0600070205080204" pitchFamily="50" charset="-128"/>
              </a:rPr>
              <a:t>＞＜</a:t>
            </a:r>
            <a:r>
              <a:rPr lang="en-US" altLang="ja-JP" sz="900" dirty="0">
                <a:solidFill>
                  <a:prstClr val="black"/>
                </a:solidFill>
                <a:latin typeface="ＭＳ Ｐゴシック" panose="020B0600070205080204" pitchFamily="50" charset="-128"/>
                <a:ea typeface="ＭＳ Ｐゴシック" panose="020B0600070205080204" pitchFamily="50" charset="-128"/>
              </a:rPr>
              <a:t>KN-HW10G</a:t>
            </a:r>
            <a:r>
              <a:rPr lang="ja-JP" altLang="en-US" sz="900" dirty="0">
                <a:solidFill>
                  <a:prstClr val="black"/>
                </a:solidFill>
                <a:latin typeface="ＭＳ Ｐゴシック" panose="020B0600070205080204" pitchFamily="50" charset="-128"/>
                <a:ea typeface="ＭＳ Ｐゴシック" panose="020B0600070205080204" pitchFamily="50" charset="-128"/>
              </a:rPr>
              <a:t>＞</a:t>
            </a:r>
            <a:endParaRPr lang="en-US" altLang="ja-JP" sz="900" dirty="0">
              <a:solidFill>
                <a:prstClr val="black"/>
              </a:solidFill>
              <a:latin typeface="ＭＳ Ｐゴシック" panose="020B0600070205080204" pitchFamily="50" charset="-128"/>
              <a:ea typeface="ＭＳ Ｐゴシック" panose="020B0600070205080204" pitchFamily="50" charset="-128"/>
            </a:endParaRPr>
          </a:p>
        </p:txBody>
      </p:sp>
      <p:pic>
        <p:nvPicPr>
          <p:cNvPr id="6" name="図 5">
            <a:extLst>
              <a:ext uri="{FF2B5EF4-FFF2-40B4-BE49-F238E27FC236}">
                <a16:creationId xmlns:a16="http://schemas.microsoft.com/office/drawing/2014/main" id="{2E030FE7-67A5-4D10-AFC0-669F0896ED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3020" y="666516"/>
            <a:ext cx="2618520" cy="1462007"/>
          </a:xfrm>
          <a:prstGeom prst="rect">
            <a:avLst/>
          </a:prstGeom>
        </p:spPr>
      </p:pic>
      <p:sp>
        <p:nvSpPr>
          <p:cNvPr id="18" name="テキスト ボックス 17">
            <a:extLst>
              <a:ext uri="{FF2B5EF4-FFF2-40B4-BE49-F238E27FC236}">
                <a16:creationId xmlns:a16="http://schemas.microsoft.com/office/drawing/2014/main" id="{4291E842-E30A-424D-ABDB-821309125467}"/>
              </a:ext>
            </a:extLst>
          </p:cNvPr>
          <p:cNvSpPr txBox="1"/>
          <p:nvPr/>
        </p:nvSpPr>
        <p:spPr>
          <a:xfrm>
            <a:off x="312487" y="2118637"/>
            <a:ext cx="6233026" cy="246349"/>
          </a:xfrm>
          <a:prstGeom prst="rect">
            <a:avLst/>
          </a:prstGeom>
          <a:noFill/>
        </p:spPr>
        <p:txBody>
          <a:bodyPr wrap="square" rtlCol="0">
            <a:spAutoFit/>
          </a:bodyPr>
          <a:lstStyle/>
          <a:p>
            <a:pPr algn="ctr">
              <a:lnSpc>
                <a:spcPct val="100000"/>
              </a:lnSpc>
            </a:pPr>
            <a:r>
              <a:rPr lang="ja-JP" altLang="en-US" sz="1001" dirty="0">
                <a:solidFill>
                  <a:prstClr val="black"/>
                </a:solidFill>
                <a:latin typeface="ＭＳ Ｐゴシック" panose="020B0600070205080204" pitchFamily="50" charset="-128"/>
                <a:ea typeface="ＭＳ Ｐゴシック" panose="020B0600070205080204" pitchFamily="50" charset="-128"/>
              </a:rPr>
              <a:t>「</a:t>
            </a:r>
            <a:r>
              <a:rPr lang="en-US" altLang="ja-JP" sz="1001" dirty="0">
                <a:solidFill>
                  <a:prstClr val="black"/>
                </a:solidFill>
                <a:latin typeface="ＭＳ Ｐゴシック" panose="020B0600070205080204" pitchFamily="50" charset="-128"/>
                <a:ea typeface="ＭＳ Ｐゴシック" panose="020B0600070205080204" pitchFamily="50" charset="-128"/>
              </a:rPr>
              <a:t>VGP2024</a:t>
            </a:r>
            <a:r>
              <a:rPr lang="ja-JP" altLang="en-US" sz="1001" dirty="0">
                <a:solidFill>
                  <a:prstClr val="black"/>
                </a:solidFill>
                <a:latin typeface="ＭＳ Ｐゴシック" panose="020B0600070205080204" pitchFamily="50" charset="-128"/>
                <a:ea typeface="ＭＳ Ｐゴシック" panose="020B0600070205080204" pitchFamily="50" charset="-128"/>
              </a:rPr>
              <a:t>」で批評家大賞を受賞した</a:t>
            </a:r>
            <a:r>
              <a:rPr lang="en-US" altLang="ja-JP" sz="1001" dirty="0">
                <a:solidFill>
                  <a:prstClr val="black"/>
                </a:solidFill>
                <a:latin typeface="ＭＳ Ｐゴシック" panose="020B0600070205080204" pitchFamily="50" charset="-128"/>
                <a:ea typeface="ＭＳ Ｐゴシック" panose="020B0600070205080204" pitchFamily="50" charset="-128"/>
              </a:rPr>
              <a:t>4K</a:t>
            </a:r>
            <a:r>
              <a:rPr lang="ja-JP" altLang="en-US" sz="1001" dirty="0">
                <a:solidFill>
                  <a:prstClr val="black"/>
                </a:solidFill>
                <a:latin typeface="ＭＳ Ｐゴシック" panose="020B0600070205080204" pitchFamily="50" charset="-128"/>
                <a:ea typeface="ＭＳ Ｐゴシック" panose="020B0600070205080204" pitchFamily="50" charset="-128"/>
              </a:rPr>
              <a:t>有機</a:t>
            </a:r>
            <a:r>
              <a:rPr lang="en-US" altLang="ja-JP" sz="1001" dirty="0">
                <a:solidFill>
                  <a:prstClr val="black"/>
                </a:solidFill>
                <a:latin typeface="ＭＳ Ｐゴシック" panose="020B0600070205080204" pitchFamily="50" charset="-128"/>
                <a:ea typeface="ＭＳ Ｐゴシック" panose="020B0600070205080204" pitchFamily="50" charset="-128"/>
              </a:rPr>
              <a:t>EL</a:t>
            </a:r>
            <a:r>
              <a:rPr lang="ja-JP" altLang="en-US" sz="1001" dirty="0">
                <a:solidFill>
                  <a:prstClr val="black"/>
                </a:solidFill>
                <a:latin typeface="ＭＳ Ｐゴシック" panose="020B0600070205080204" pitchFamily="50" charset="-128"/>
                <a:ea typeface="ＭＳ Ｐゴシック" panose="020B0600070205080204" pitchFamily="50" charset="-128"/>
              </a:rPr>
              <a:t>テレビ</a:t>
            </a:r>
            <a:r>
              <a:rPr lang="en-US" altLang="ja-JP" sz="1001" dirty="0">
                <a:solidFill>
                  <a:prstClr val="black"/>
                </a:solidFill>
                <a:latin typeface="ＭＳ Ｐゴシック" panose="020B0600070205080204" pitchFamily="50" charset="-128"/>
                <a:ea typeface="ＭＳ Ｐゴシック" panose="020B0600070205080204" pitchFamily="50" charset="-128"/>
              </a:rPr>
              <a:t>『AQUOS QD-OLED』</a:t>
            </a:r>
            <a:r>
              <a:rPr lang="ja-JP" altLang="en-US" sz="1001" dirty="0">
                <a:solidFill>
                  <a:prstClr val="black"/>
                </a:solidFill>
                <a:latin typeface="ＭＳ Ｐゴシック" panose="020B0600070205080204" pitchFamily="50" charset="-128"/>
                <a:ea typeface="ＭＳ Ｐゴシック" panose="020B0600070205080204" pitchFamily="50" charset="-128"/>
              </a:rPr>
              <a:t>＜</a:t>
            </a:r>
            <a:r>
              <a:rPr lang="en-US" altLang="ja-JP" sz="1001" dirty="0">
                <a:solidFill>
                  <a:prstClr val="black"/>
                </a:solidFill>
                <a:latin typeface="ＭＳ Ｐゴシック" panose="020B0600070205080204" pitchFamily="50" charset="-128"/>
                <a:ea typeface="ＭＳ Ｐゴシック" panose="020B0600070205080204" pitchFamily="50" charset="-128"/>
              </a:rPr>
              <a:t>FS1</a:t>
            </a:r>
            <a:r>
              <a:rPr lang="ja-JP" altLang="en-US" sz="1001" dirty="0">
                <a:solidFill>
                  <a:prstClr val="black"/>
                </a:solidFill>
                <a:latin typeface="ＭＳ Ｐゴシック" panose="020B0600070205080204" pitchFamily="50" charset="-128"/>
                <a:ea typeface="ＭＳ Ｐゴシック" panose="020B0600070205080204" pitchFamily="50" charset="-128"/>
              </a:rPr>
              <a:t>ライン＞</a:t>
            </a:r>
            <a:endParaRPr lang="en-US" altLang="ja-JP" sz="1001" dirty="0">
              <a:solidFill>
                <a:prstClr val="black"/>
              </a:solidFill>
              <a:latin typeface="ＭＳ Ｐゴシック" panose="020B0600070205080204" pitchFamily="50" charset="-128"/>
              <a:ea typeface="ＭＳ Ｐゴシック" panose="020B0600070205080204" pitchFamily="50" charset="-128"/>
            </a:endParaRPr>
          </a:p>
        </p:txBody>
      </p:sp>
      <p:pic>
        <p:nvPicPr>
          <p:cNvPr id="19" name="図 18">
            <a:extLst>
              <a:ext uri="{FF2B5EF4-FFF2-40B4-BE49-F238E27FC236}">
                <a16:creationId xmlns:a16="http://schemas.microsoft.com/office/drawing/2014/main" id="{551F3D30-301D-4AE5-985B-737A1AAF14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814" y="5358428"/>
            <a:ext cx="5046948" cy="1261737"/>
          </a:xfrm>
          <a:prstGeom prst="rect">
            <a:avLst/>
          </a:prstGeom>
        </p:spPr>
      </p:pic>
    </p:spTree>
    <p:extLst>
      <p:ext uri="{BB962C8B-B14F-4D97-AF65-F5344CB8AC3E}">
        <p14:creationId xmlns:p14="http://schemas.microsoft.com/office/powerpoint/2010/main" val="349000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737A6A8C-F4C9-4502-8CB2-73E9E74B4184}"/>
              </a:ext>
            </a:extLst>
          </p:cNvPr>
          <p:cNvSpPr txBox="1">
            <a:spLocks/>
          </p:cNvSpPr>
          <p:nvPr/>
        </p:nvSpPr>
        <p:spPr>
          <a:xfrm>
            <a:off x="313711" y="223884"/>
            <a:ext cx="6228000" cy="9458232"/>
          </a:xfrm>
          <a:prstGeom prst="rect">
            <a:avLst/>
          </a:prstGeom>
          <a:ln w="12700" cap="rnd">
            <a:solidFill>
              <a:schemeClr val="accent1"/>
            </a:solidFill>
          </a:ln>
        </p:spPr>
        <p:txBody>
          <a:bodyPr vert="horz" lIns="91440" tIns="45721" rIns="91440" bIns="45721" rtlCol="0"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en-US" altLang="ja-JP" sz="1400" b="1" dirty="0">
                <a:latin typeface="ＭＳ Ｐゴシック" panose="020B0600070205080204" pitchFamily="50" charset="-128"/>
                <a:ea typeface="ＭＳ Ｐゴシック" panose="020B0600070205080204" pitchFamily="50" charset="-128"/>
              </a:rPr>
              <a:t>2023</a:t>
            </a:r>
            <a:r>
              <a:rPr lang="ja-JP" altLang="en-US" sz="1400" b="1" dirty="0">
                <a:latin typeface="ＭＳ Ｐゴシック" panose="020B0600070205080204" pitchFamily="50" charset="-128"/>
                <a:ea typeface="ＭＳ Ｐゴシック" panose="020B0600070205080204" pitchFamily="50" charset="-128"/>
              </a:rPr>
              <a:t>年度第</a:t>
            </a:r>
            <a:r>
              <a:rPr lang="en-US" altLang="ja-JP" sz="1400" b="1" dirty="0">
                <a:latin typeface="ＭＳ Ｐゴシック" panose="020B0600070205080204" pitchFamily="50" charset="-128"/>
                <a:ea typeface="ＭＳ Ｐゴシック" panose="020B0600070205080204" pitchFamily="50" charset="-128"/>
              </a:rPr>
              <a:t>2</a:t>
            </a:r>
            <a:r>
              <a:rPr lang="ja-JP" altLang="en-US" sz="1400" b="1" dirty="0">
                <a:latin typeface="ＭＳ Ｐゴシック" panose="020B0600070205080204" pitchFamily="50" charset="-128"/>
                <a:ea typeface="ＭＳ Ｐゴシック" panose="020B0600070205080204" pitchFamily="50" charset="-128"/>
              </a:rPr>
              <a:t>四半期決算を発表</a:t>
            </a:r>
            <a:r>
              <a:rPr lang="ja-JP" altLang="en-US" sz="1401" b="1"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11</a:t>
            </a:r>
            <a:r>
              <a:rPr lang="ja-JP" altLang="en-US" sz="1100" dirty="0">
                <a:latin typeface="ＭＳ Ｐゴシック" panose="020B0600070205080204" pitchFamily="50" charset="-128"/>
                <a:ea typeface="ＭＳ Ｐゴシック" panose="020B0600070205080204" pitchFamily="50" charset="-128"/>
              </a:rPr>
              <a:t>月</a:t>
            </a:r>
            <a:r>
              <a:rPr lang="en-US" altLang="ja-JP" sz="1100" dirty="0">
                <a:latin typeface="ＭＳ Ｐゴシック" panose="020B0600070205080204" pitchFamily="50" charset="-128"/>
                <a:ea typeface="ＭＳ Ｐゴシック" panose="020B0600070205080204" pitchFamily="50" charset="-128"/>
              </a:rPr>
              <a:t>8</a:t>
            </a:r>
            <a:r>
              <a:rPr lang="ja-JP" altLang="en-US" sz="1100" dirty="0">
                <a:latin typeface="ＭＳ Ｐゴシック" panose="020B0600070205080204" pitchFamily="50" charset="-128"/>
                <a:ea typeface="ＭＳ Ｐゴシック" panose="020B0600070205080204" pitchFamily="50" charset="-128"/>
              </a:rPr>
              <a:t>日（水）、当社は堺本社多目的ホールにて、</a:t>
            </a:r>
            <a:r>
              <a:rPr lang="en-US" altLang="ja-JP" sz="1100" dirty="0">
                <a:latin typeface="ＭＳ Ｐゴシック" panose="020B0600070205080204" pitchFamily="50" charset="-128"/>
                <a:ea typeface="ＭＳ Ｐゴシック" panose="020B0600070205080204" pitchFamily="50" charset="-128"/>
              </a:rPr>
              <a:t>2023</a:t>
            </a:r>
            <a:r>
              <a:rPr lang="ja-JP" altLang="en-US" sz="1100" dirty="0">
                <a:latin typeface="ＭＳ Ｐゴシック" panose="020B0600070205080204" pitchFamily="50" charset="-128"/>
                <a:ea typeface="ＭＳ Ｐゴシック" panose="020B0600070205080204" pitchFamily="50" charset="-128"/>
              </a:rPr>
              <a:t>年度第</a:t>
            </a:r>
            <a:r>
              <a:rPr lang="en-US" altLang="ja-JP" sz="1100" dirty="0">
                <a:latin typeface="ＭＳ Ｐゴシック" panose="020B0600070205080204" pitchFamily="50" charset="-128"/>
                <a:ea typeface="ＭＳ Ｐゴシック" panose="020B0600070205080204" pitchFamily="50" charset="-128"/>
              </a:rPr>
              <a:t>2</a:t>
            </a:r>
            <a:r>
              <a:rPr lang="ja-JP" altLang="en-US" sz="1100" dirty="0">
                <a:latin typeface="ＭＳ Ｐゴシック" panose="020B0600070205080204" pitchFamily="50" charset="-128"/>
                <a:ea typeface="ＭＳ Ｐゴシック" panose="020B0600070205080204" pitchFamily="50" charset="-128"/>
              </a:rPr>
              <a:t>四半期の決算を発表しました。</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2023</a:t>
            </a:r>
            <a:r>
              <a:rPr lang="ja-JP" altLang="en-US" sz="1100" dirty="0">
                <a:latin typeface="ＭＳ Ｐゴシック" panose="020B0600070205080204" pitchFamily="50" charset="-128"/>
                <a:ea typeface="ＭＳ Ｐゴシック" panose="020B0600070205080204" pitchFamily="50" charset="-128"/>
              </a:rPr>
              <a:t>年度 上期の売上高・各利益は、前年同期に及びませんでしたが、利益については、いずれも</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en-US" altLang="ja-JP" sz="1100" dirty="0">
                <a:latin typeface="ＭＳ Ｐゴシック" panose="020B0600070205080204" pitchFamily="50" charset="-128"/>
                <a:ea typeface="ＭＳ Ｐゴシック" panose="020B0600070205080204" pitchFamily="50" charset="-128"/>
              </a:rPr>
              <a:t>2022</a:t>
            </a:r>
            <a:r>
              <a:rPr lang="ja-JP" altLang="en-US" sz="1100" dirty="0">
                <a:latin typeface="ＭＳ Ｐゴシック" panose="020B0600070205080204" pitchFamily="50" charset="-128"/>
                <a:ea typeface="ＭＳ Ｐゴシック" panose="020B0600070205080204" pitchFamily="50" charset="-128"/>
              </a:rPr>
              <a:t>年度 下期から大きく改善しており、経常利益・最終利益は、黒字となっております。第</a:t>
            </a:r>
            <a:r>
              <a:rPr lang="en-US" altLang="ja-JP" sz="1100" dirty="0">
                <a:latin typeface="ＭＳ Ｐゴシック" panose="020B0600070205080204" pitchFamily="50" charset="-128"/>
                <a:ea typeface="ＭＳ Ｐゴシック" panose="020B0600070205080204" pitchFamily="50" charset="-128"/>
              </a:rPr>
              <a:t>2</a:t>
            </a:r>
            <a:r>
              <a:rPr lang="ja-JP" altLang="en-US" sz="1100" dirty="0">
                <a:latin typeface="ＭＳ Ｐゴシック" panose="020B0600070205080204" pitchFamily="50" charset="-128"/>
                <a:ea typeface="ＭＳ Ｐゴシック" panose="020B0600070205080204" pitchFamily="50" charset="-128"/>
              </a:rPr>
              <a:t>四半期に</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ついては、堺ディスプレイプロダクト株式会社や通信事業、</a:t>
            </a:r>
            <a:r>
              <a:rPr lang="en-US" altLang="ja-JP" sz="1100" dirty="0">
                <a:latin typeface="ＭＳ Ｐゴシック" panose="020B0600070205080204" pitchFamily="50" charset="-128"/>
                <a:ea typeface="ＭＳ Ｐゴシック" panose="020B0600070205080204" pitchFamily="50" charset="-128"/>
              </a:rPr>
              <a:t>PC</a:t>
            </a:r>
            <a:r>
              <a:rPr lang="ja-JP" altLang="en-US" sz="1100" dirty="0">
                <a:latin typeface="ＭＳ Ｐゴシック" panose="020B0600070205080204" pitchFamily="50" charset="-128"/>
                <a:ea typeface="ＭＳ Ｐゴシック" panose="020B0600070205080204" pitchFamily="50" charset="-128"/>
              </a:rPr>
              <a:t>事業などで利益が大きく改善したことから、大幅な増益となっております。これに伴い、営業利益・経常利益は、</a:t>
            </a:r>
            <a:r>
              <a:rPr lang="en-US" altLang="ja-JP" sz="1100" dirty="0">
                <a:latin typeface="ＭＳ Ｐゴシック" panose="020B0600070205080204" pitchFamily="50" charset="-128"/>
                <a:ea typeface="ＭＳ Ｐゴシック" panose="020B0600070205080204" pitchFamily="50" charset="-128"/>
              </a:rPr>
              <a:t>5</a:t>
            </a:r>
            <a:r>
              <a:rPr lang="ja-JP" altLang="en-US" sz="1100" dirty="0">
                <a:latin typeface="ＭＳ Ｐゴシック" panose="020B0600070205080204" pitchFamily="50" charset="-128"/>
                <a:ea typeface="ＭＳ Ｐゴシック" panose="020B0600070205080204" pitchFamily="50" charset="-128"/>
              </a:rPr>
              <a:t>四半期ぶりに黒字化しております。通期の業績予想については、期初の想定内で業績が推移していることから、</a:t>
            </a:r>
            <a:r>
              <a:rPr lang="en-US" altLang="ja-JP" sz="1100" dirty="0">
                <a:latin typeface="ＭＳ Ｐゴシック" panose="020B0600070205080204" pitchFamily="50" charset="-128"/>
                <a:ea typeface="ＭＳ Ｐゴシック" panose="020B0600070205080204" pitchFamily="50" charset="-128"/>
              </a:rPr>
              <a:t>5</a:t>
            </a:r>
            <a:r>
              <a:rPr lang="ja-JP" altLang="en-US" sz="1100" dirty="0">
                <a:latin typeface="ＭＳ Ｐゴシック" panose="020B0600070205080204" pitchFamily="50" charset="-128"/>
                <a:ea typeface="ＭＳ Ｐゴシック" panose="020B0600070205080204" pitchFamily="50" charset="-128"/>
              </a:rPr>
              <a:t>月</a:t>
            </a:r>
            <a:r>
              <a:rPr lang="en-US" altLang="ja-JP" sz="1100" dirty="0">
                <a:latin typeface="ＭＳ Ｐゴシック" panose="020B0600070205080204" pitchFamily="50" charset="-128"/>
                <a:ea typeface="ＭＳ Ｐゴシック" panose="020B0600070205080204" pitchFamily="50" charset="-128"/>
              </a:rPr>
              <a:t>11</a:t>
            </a:r>
            <a:r>
              <a:rPr lang="ja-JP" altLang="en-US" sz="1100" dirty="0">
                <a:latin typeface="ＭＳ Ｐゴシック" panose="020B0600070205080204" pitchFamily="50" charset="-128"/>
                <a:ea typeface="ＭＳ Ｐゴシック" panose="020B0600070205080204" pitchFamily="50" charset="-128"/>
              </a:rPr>
              <a:t>日の公表値を据え</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置いております。</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ブランド事業（スマートライフ＆エナジー、スマートオフィス、ユニバーサルネットワーク）の売上高は</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前年同期比</a:t>
            </a:r>
            <a:r>
              <a:rPr lang="en-US" altLang="ja-JP" sz="1100" dirty="0">
                <a:latin typeface="ＭＳ Ｐゴシック" panose="020B0600070205080204" pitchFamily="50" charset="-128"/>
                <a:ea typeface="ＭＳ Ｐゴシック" panose="020B0600070205080204" pitchFamily="50" charset="-128"/>
              </a:rPr>
              <a:t>8.1</a:t>
            </a:r>
            <a:r>
              <a:rPr lang="ja-JP" altLang="en-US" sz="1100" dirty="0">
                <a:latin typeface="ＭＳ Ｐゴシック" panose="020B0600070205080204" pitchFamily="50" charset="-128"/>
                <a:ea typeface="ＭＳ Ｐゴシック" panose="020B0600070205080204" pitchFamily="50" charset="-128"/>
              </a:rPr>
              <a:t>減の</a:t>
            </a:r>
            <a:r>
              <a:rPr lang="en-US" altLang="ja-JP" sz="1100" dirty="0">
                <a:latin typeface="ＭＳ Ｐゴシック" panose="020B0600070205080204" pitchFamily="50" charset="-128"/>
                <a:ea typeface="ＭＳ Ｐゴシック" panose="020B0600070205080204" pitchFamily="50" charset="-128"/>
              </a:rPr>
              <a:t>6,409</a:t>
            </a:r>
            <a:r>
              <a:rPr lang="ja-JP" altLang="en-US" sz="1100" dirty="0">
                <a:latin typeface="ＭＳ Ｐゴシック" panose="020B0600070205080204" pitchFamily="50" charset="-128"/>
                <a:ea typeface="ＭＳ Ｐゴシック" panose="020B0600070205080204" pitchFamily="50" charset="-128"/>
              </a:rPr>
              <a:t>億円、デバイス事業（ディスプレイデバイス、エレクトロニックデバイス）は同</a:t>
            </a:r>
            <a:r>
              <a:rPr lang="en-US" altLang="ja-JP" sz="1100" dirty="0">
                <a:latin typeface="ＭＳ Ｐゴシック" panose="020B0600070205080204" pitchFamily="50" charset="-128"/>
                <a:ea typeface="ＭＳ Ｐゴシック" panose="020B0600070205080204" pitchFamily="50" charset="-128"/>
              </a:rPr>
              <a:t>8.8%</a:t>
            </a:r>
            <a:r>
              <a:rPr lang="ja-JP" altLang="en-US" sz="1100" dirty="0">
                <a:latin typeface="ＭＳ Ｐゴシック" panose="020B0600070205080204" pitchFamily="50" charset="-128"/>
                <a:ea typeface="ＭＳ Ｐゴシック" panose="020B0600070205080204" pitchFamily="50" charset="-128"/>
              </a:rPr>
              <a:t>減の</a:t>
            </a:r>
            <a:r>
              <a:rPr lang="en-US" altLang="ja-JP" sz="1100" dirty="0">
                <a:latin typeface="ＭＳ Ｐゴシック" panose="020B0600070205080204" pitchFamily="50" charset="-128"/>
                <a:ea typeface="ＭＳ Ｐゴシック" panose="020B0600070205080204" pitchFamily="50" charset="-128"/>
              </a:rPr>
              <a:t>5,421</a:t>
            </a:r>
            <a:r>
              <a:rPr lang="ja-JP" altLang="en-US" sz="1100" dirty="0">
                <a:latin typeface="ＭＳ Ｐゴシック" panose="020B0600070205080204" pitchFamily="50" charset="-128"/>
                <a:ea typeface="ＭＳ Ｐゴシック" panose="020B0600070205080204" pitchFamily="50" charset="-128"/>
              </a:rPr>
              <a:t>億円、全社合計では同</a:t>
            </a:r>
            <a:r>
              <a:rPr lang="en-US" altLang="ja-JP" sz="1100" dirty="0">
                <a:latin typeface="ＭＳ Ｐゴシック" panose="020B0600070205080204" pitchFamily="50" charset="-128"/>
                <a:ea typeface="ＭＳ Ｐゴシック" panose="020B0600070205080204" pitchFamily="50" charset="-128"/>
              </a:rPr>
              <a:t>7.9%</a:t>
            </a:r>
            <a:r>
              <a:rPr lang="ja-JP" altLang="en-US" sz="1100" dirty="0">
                <a:latin typeface="ＭＳ Ｐゴシック" panose="020B0600070205080204" pitchFamily="50" charset="-128"/>
                <a:ea typeface="ＭＳ Ｐゴシック" panose="020B0600070205080204" pitchFamily="50" charset="-128"/>
              </a:rPr>
              <a:t>増の</a:t>
            </a:r>
            <a:r>
              <a:rPr lang="en-US" altLang="ja-JP" sz="1100" dirty="0">
                <a:latin typeface="ＭＳ Ｐゴシック" panose="020B0600070205080204" pitchFamily="50" charset="-128"/>
                <a:ea typeface="ＭＳ Ｐゴシック" panose="020B0600070205080204" pitchFamily="50" charset="-128"/>
              </a:rPr>
              <a:t>11,582</a:t>
            </a:r>
            <a:r>
              <a:rPr lang="ja-JP" altLang="en-US" sz="1100" dirty="0">
                <a:latin typeface="ＭＳ Ｐゴシック" panose="020B0600070205080204" pitchFamily="50" charset="-128"/>
                <a:ea typeface="ＭＳ Ｐゴシック" panose="020B0600070205080204" pitchFamily="50" charset="-128"/>
              </a:rPr>
              <a:t>億円（連結調整含む）となりました。</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各セグメントの概況</a:t>
            </a:r>
            <a:r>
              <a:rPr lang="en-US" altLang="ja-JP" sz="1100" dirty="0">
                <a:latin typeface="ＭＳ Ｐゴシック" panose="020B0600070205080204" pitchFamily="50" charset="-128"/>
                <a:ea typeface="ＭＳ Ｐゴシック" panose="020B0600070205080204" pitchFamily="50" charset="-128"/>
              </a:rPr>
              <a:t>】</a:t>
            </a:r>
          </a:p>
          <a:p>
            <a:pPr>
              <a:lnSpc>
                <a:spcPct val="100000"/>
              </a:lnSpc>
            </a:pPr>
            <a:r>
              <a:rPr lang="ja-JP" altLang="en-US" sz="1100" dirty="0">
                <a:latin typeface="ＭＳ Ｐゴシック" panose="020B0600070205080204" pitchFamily="50" charset="-128"/>
                <a:ea typeface="ＭＳ Ｐゴシック" panose="020B0600070205080204" pitchFamily="50" charset="-128"/>
              </a:rPr>
              <a:t>　スマートライフ＆エナジーの売上高は、白物家電事業、エネルギーソリューション事業とも減収となり、</a:t>
            </a:r>
          </a:p>
          <a:p>
            <a:pPr>
              <a:lnSpc>
                <a:spcPct val="100000"/>
              </a:lnSpc>
            </a:pPr>
            <a:r>
              <a:rPr lang="ja-JP" altLang="en-US" sz="1100" dirty="0">
                <a:latin typeface="ＭＳ Ｐゴシック" panose="020B0600070205080204" pitchFamily="50" charset="-128"/>
                <a:ea typeface="ＭＳ Ｐゴシック" panose="020B0600070205080204" pitchFamily="50" charset="-128"/>
              </a:rPr>
              <a:t>前年同期比 </a:t>
            </a:r>
            <a:r>
              <a:rPr lang="en-US" altLang="ja-JP" sz="1100" dirty="0">
                <a:latin typeface="ＭＳ Ｐゴシック" panose="020B0600070205080204" pitchFamily="50" charset="-128"/>
                <a:ea typeface="ＭＳ Ｐゴシック" panose="020B0600070205080204" pitchFamily="50" charset="-128"/>
              </a:rPr>
              <a:t>16.2%</a:t>
            </a:r>
            <a:r>
              <a:rPr lang="ja-JP" altLang="en-US" sz="1100" dirty="0">
                <a:latin typeface="ＭＳ Ｐゴシック" panose="020B0600070205080204" pitchFamily="50" charset="-128"/>
                <a:ea typeface="ＭＳ Ｐゴシック" panose="020B0600070205080204" pitchFamily="50" charset="-128"/>
              </a:rPr>
              <a:t>減の </a:t>
            </a:r>
            <a:r>
              <a:rPr lang="en-US" altLang="ja-JP" sz="1100" dirty="0">
                <a:latin typeface="ＭＳ Ｐゴシック" panose="020B0600070205080204" pitchFamily="50" charset="-128"/>
                <a:ea typeface="ＭＳ Ｐゴシック" panose="020B0600070205080204" pitchFamily="50" charset="-128"/>
              </a:rPr>
              <a:t>1,166</a:t>
            </a:r>
            <a:r>
              <a:rPr lang="ja-JP" altLang="en-US" sz="1100" dirty="0">
                <a:latin typeface="ＭＳ Ｐゴシック" panose="020B0600070205080204" pitchFamily="50" charset="-128"/>
                <a:ea typeface="ＭＳ Ｐゴシック" panose="020B0600070205080204" pitchFamily="50" charset="-128"/>
              </a:rPr>
              <a:t>億円となりました。　</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スマートオフィスの売上高は、ビジネスソリューション事業が増収となったものの</a:t>
            </a:r>
            <a:r>
              <a:rPr lang="en-US" altLang="ja-JP" sz="1100" dirty="0">
                <a:latin typeface="ＭＳ Ｐゴシック" panose="020B0600070205080204" pitchFamily="50" charset="-128"/>
                <a:ea typeface="ＭＳ Ｐゴシック" panose="020B0600070205080204" pitchFamily="50" charset="-128"/>
              </a:rPr>
              <a:t>PC</a:t>
            </a:r>
            <a:r>
              <a:rPr lang="ja-JP" altLang="en-US" sz="1100" dirty="0">
                <a:latin typeface="ＭＳ Ｐゴシック" panose="020B0600070205080204" pitchFamily="50" charset="-128"/>
                <a:ea typeface="ＭＳ Ｐゴシック" panose="020B0600070205080204" pitchFamily="50" charset="-128"/>
              </a:rPr>
              <a:t>事業が減収となり、同 </a:t>
            </a:r>
            <a:r>
              <a:rPr lang="en-US" altLang="ja-JP" sz="1100" dirty="0">
                <a:latin typeface="ＭＳ Ｐゴシック" panose="020B0600070205080204" pitchFamily="50" charset="-128"/>
                <a:ea typeface="ＭＳ Ｐゴシック" panose="020B0600070205080204" pitchFamily="50" charset="-128"/>
              </a:rPr>
              <a:t>4.4%</a:t>
            </a:r>
            <a:r>
              <a:rPr lang="ja-JP" altLang="en-US" sz="1100" dirty="0">
                <a:latin typeface="ＭＳ Ｐゴシック" panose="020B0600070205080204" pitchFamily="50" charset="-128"/>
                <a:ea typeface="ＭＳ Ｐゴシック" panose="020B0600070205080204" pitchFamily="50" charset="-128"/>
              </a:rPr>
              <a:t>減の </a:t>
            </a:r>
            <a:r>
              <a:rPr lang="en-US" altLang="ja-JP" sz="1100" dirty="0">
                <a:latin typeface="ＭＳ Ｐゴシック" panose="020B0600070205080204" pitchFamily="50" charset="-128"/>
                <a:ea typeface="ＭＳ Ｐゴシック" panose="020B0600070205080204" pitchFamily="50" charset="-128"/>
              </a:rPr>
              <a:t>1,448</a:t>
            </a:r>
            <a:r>
              <a:rPr lang="ja-JP" altLang="en-US" sz="1100" dirty="0">
                <a:latin typeface="ＭＳ Ｐゴシック" panose="020B0600070205080204" pitchFamily="50" charset="-128"/>
                <a:ea typeface="ＭＳ Ｐゴシック" panose="020B0600070205080204" pitchFamily="50" charset="-128"/>
              </a:rPr>
              <a:t>億円となりました。　</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ユニバーサルネットワークはテレビ事業、通信事業とも減収となり、同 </a:t>
            </a:r>
            <a:r>
              <a:rPr lang="en-US" altLang="ja-JP" sz="1100" dirty="0">
                <a:latin typeface="ＭＳ Ｐゴシック" panose="020B0600070205080204" pitchFamily="50" charset="-128"/>
                <a:ea typeface="ＭＳ Ｐゴシック" panose="020B0600070205080204" pitchFamily="50" charset="-128"/>
              </a:rPr>
              <a:t>6.8%</a:t>
            </a:r>
            <a:r>
              <a:rPr lang="ja-JP" altLang="en-US" sz="1100" dirty="0">
                <a:latin typeface="ＭＳ Ｐゴシック" panose="020B0600070205080204" pitchFamily="50" charset="-128"/>
                <a:ea typeface="ＭＳ Ｐゴシック" panose="020B0600070205080204" pitchFamily="50" charset="-128"/>
              </a:rPr>
              <a:t>減の </a:t>
            </a:r>
            <a:r>
              <a:rPr lang="en-US" altLang="ja-JP" sz="1100" dirty="0">
                <a:latin typeface="ＭＳ Ｐゴシック" panose="020B0600070205080204" pitchFamily="50" charset="-128"/>
                <a:ea typeface="ＭＳ Ｐゴシック" panose="020B0600070205080204" pitchFamily="50" charset="-128"/>
              </a:rPr>
              <a:t>803</a:t>
            </a:r>
            <a:r>
              <a:rPr lang="ja-JP" altLang="en-US" sz="1100" dirty="0">
                <a:latin typeface="ＭＳ Ｐゴシック" panose="020B0600070205080204" pitchFamily="50" charset="-128"/>
                <a:ea typeface="ＭＳ Ｐゴシック" panose="020B0600070205080204" pitchFamily="50" charset="-128"/>
              </a:rPr>
              <a:t>億円となりました。テレビ事業では、高付加価値モデルの販売が進展したものの、国内需要の回復が遅れたこと、中国での価格競争が激しかったことなどが影響しました。一方、通信事業では、国内市況が低迷した影響を受けましたが、フラッグシップスマートフォンの売上比率は上昇しております。</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ディスプレイデバイスは、同 </a:t>
            </a:r>
            <a:r>
              <a:rPr lang="en-US" altLang="ja-JP" sz="1100" dirty="0">
                <a:latin typeface="ＭＳ Ｐゴシック" panose="020B0600070205080204" pitchFamily="50" charset="-128"/>
                <a:ea typeface="ＭＳ Ｐゴシック" panose="020B0600070205080204" pitchFamily="50" charset="-128"/>
              </a:rPr>
              <a:t>17.4%</a:t>
            </a:r>
            <a:r>
              <a:rPr lang="ja-JP" altLang="en-US" sz="1100" dirty="0">
                <a:latin typeface="ＭＳ Ｐゴシック" panose="020B0600070205080204" pitchFamily="50" charset="-128"/>
                <a:ea typeface="ＭＳ Ｐゴシック" panose="020B0600070205080204" pitchFamily="50" charset="-128"/>
              </a:rPr>
              <a:t>減の </a:t>
            </a:r>
            <a:r>
              <a:rPr lang="en-US" altLang="ja-JP" sz="1100" dirty="0">
                <a:latin typeface="ＭＳ Ｐゴシック" panose="020B0600070205080204" pitchFamily="50" charset="-128"/>
                <a:ea typeface="ＭＳ Ｐゴシック" panose="020B0600070205080204" pitchFamily="50" charset="-128"/>
              </a:rPr>
              <a:t>1,794</a:t>
            </a:r>
            <a:r>
              <a:rPr lang="ja-JP" altLang="en-US" sz="1100" dirty="0">
                <a:latin typeface="ＭＳ Ｐゴシック" panose="020B0600070205080204" pitchFamily="50" charset="-128"/>
                <a:ea typeface="ＭＳ Ｐゴシック" panose="020B0600070205080204" pitchFamily="50" charset="-128"/>
              </a:rPr>
              <a:t>億円となりました。市況の回復が遅れたスマートフォン</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向けや</a:t>
            </a:r>
            <a:r>
              <a:rPr lang="en-US" altLang="ja-JP" sz="1100" dirty="0">
                <a:latin typeface="ＭＳ Ｐゴシック" panose="020B0600070205080204" pitchFamily="50" charset="-128"/>
                <a:ea typeface="ＭＳ Ｐゴシック" panose="020B0600070205080204" pitchFamily="50" charset="-128"/>
              </a:rPr>
              <a:t>PC</a:t>
            </a:r>
            <a:r>
              <a:rPr lang="ja-JP" altLang="en-US" sz="1100" dirty="0">
                <a:latin typeface="ＭＳ Ｐゴシック" panose="020B0600070205080204" pitchFamily="50" charset="-128"/>
                <a:ea typeface="ＭＳ Ｐゴシック" panose="020B0600070205080204" pitchFamily="50" charset="-128"/>
              </a:rPr>
              <a:t>向けのパネルなどは減収となり、需要が改善した大型ディスプレイなどは増収となりました。</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エレクトロニックデバイスは、センサーモジュールの顧客需要が変動した影響があったこと、ディス</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プレイ需要の低迷により</a:t>
            </a:r>
            <a:r>
              <a:rPr lang="en-US" altLang="ja-JP" sz="1100" dirty="0">
                <a:latin typeface="ＭＳ Ｐゴシック" panose="020B0600070205080204" pitchFamily="50" charset="-128"/>
                <a:ea typeface="ＭＳ Ｐゴシック" panose="020B0600070205080204" pitchFamily="50" charset="-128"/>
              </a:rPr>
              <a:t>LCD</a:t>
            </a:r>
            <a:r>
              <a:rPr lang="ja-JP" altLang="en-US" sz="1100" dirty="0">
                <a:latin typeface="ＭＳ Ｐゴシック" panose="020B0600070205080204" pitchFamily="50" charset="-128"/>
                <a:ea typeface="ＭＳ Ｐゴシック" panose="020B0600070205080204" pitchFamily="50" charset="-128"/>
              </a:rPr>
              <a:t>ドライバが減少したことなどから、同 </a:t>
            </a:r>
            <a:r>
              <a:rPr lang="en-US" altLang="ja-JP" sz="1100" dirty="0">
                <a:latin typeface="ＭＳ Ｐゴシック" panose="020B0600070205080204" pitchFamily="50" charset="-128"/>
                <a:ea typeface="ＭＳ Ｐゴシック" panose="020B0600070205080204" pitchFamily="50" charset="-128"/>
              </a:rPr>
              <a:t>9.0%</a:t>
            </a:r>
            <a:r>
              <a:rPr lang="ja-JP" altLang="en-US" sz="1100" dirty="0">
                <a:latin typeface="ＭＳ Ｐゴシック" panose="020B0600070205080204" pitchFamily="50" charset="-128"/>
                <a:ea typeface="ＭＳ Ｐゴシック" panose="020B0600070205080204" pitchFamily="50" charset="-128"/>
              </a:rPr>
              <a:t>減の </a:t>
            </a:r>
            <a:r>
              <a:rPr lang="en-US" altLang="ja-JP" sz="1100" dirty="0">
                <a:latin typeface="ＭＳ Ｐゴシック" panose="020B0600070205080204" pitchFamily="50" charset="-128"/>
                <a:ea typeface="ＭＳ Ｐゴシック" panose="020B0600070205080204" pitchFamily="50" charset="-128"/>
              </a:rPr>
              <a:t>1,081</a:t>
            </a:r>
            <a:r>
              <a:rPr lang="ja-JP" altLang="en-US" sz="1100" dirty="0">
                <a:latin typeface="ＭＳ Ｐゴシック" panose="020B0600070205080204" pitchFamily="50" charset="-128"/>
                <a:ea typeface="ＭＳ Ｐゴシック" panose="020B0600070205080204" pitchFamily="50" charset="-128"/>
              </a:rPr>
              <a:t>億円となりました。</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今後も 通期業績予想の達成に向け、全社一丸となって取り組んでまいります。</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solidFill>
                  <a:prstClr val="black"/>
                </a:solidFill>
                <a:latin typeface="ＭＳ Ｐゴシック" panose="020B0600070205080204" pitchFamily="50" charset="-128"/>
                <a:ea typeface="ＭＳ Ｐゴシック" panose="020B0600070205080204" pitchFamily="50" charset="-128"/>
              </a:rPr>
              <a:t>　　</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401" b="1" dirty="0">
              <a:solidFill>
                <a:prstClr val="black"/>
              </a:solidFill>
              <a:latin typeface="ＭＳ Ｐゴシック" panose="020B0600070205080204" pitchFamily="50" charset="-128"/>
              <a:ea typeface="ＭＳ Ｐゴシック" panose="020B0600070205080204" pitchFamily="50" charset="-128"/>
            </a:endParaRPr>
          </a:p>
        </p:txBody>
      </p:sp>
      <p:sp>
        <p:nvSpPr>
          <p:cNvPr id="18" name="テキスト ボックス 17">
            <a:extLst>
              <a:ext uri="{FF2B5EF4-FFF2-40B4-BE49-F238E27FC236}">
                <a16:creationId xmlns:a16="http://schemas.microsoft.com/office/drawing/2014/main" id="{56B7E9C4-399E-4E4E-83C2-D554BA99C4D8}"/>
              </a:ext>
            </a:extLst>
          </p:cNvPr>
          <p:cNvSpPr txBox="1"/>
          <p:nvPr/>
        </p:nvSpPr>
        <p:spPr>
          <a:xfrm>
            <a:off x="1184967" y="4169830"/>
            <a:ext cx="4485487" cy="246221"/>
          </a:xfrm>
          <a:prstGeom prst="rect">
            <a:avLst/>
          </a:prstGeom>
          <a:noFill/>
        </p:spPr>
        <p:txBody>
          <a:bodyPr wrap="square" rtlCol="0">
            <a:spAutoFit/>
          </a:bodyPr>
          <a:lstStyle/>
          <a:p>
            <a:r>
              <a:rPr kumimoji="1" lang="ja-JP" altLang="en-US" sz="1000" dirty="0">
                <a:latin typeface="ＭＳ Ｐゴシック" panose="020B0600070205080204" pitchFamily="50" charset="-128"/>
                <a:ea typeface="ＭＳ Ｐゴシック" panose="020B0600070205080204" pitchFamily="50" charset="-128"/>
              </a:rPr>
              <a:t>代表取締役副社長の沖津さん（右）と常務執行役員管理統轄本部長の小坂さん</a:t>
            </a:r>
          </a:p>
        </p:txBody>
      </p:sp>
      <p:pic>
        <p:nvPicPr>
          <p:cNvPr id="6" name="図 5">
            <a:extLst>
              <a:ext uri="{FF2B5EF4-FFF2-40B4-BE49-F238E27FC236}">
                <a16:creationId xmlns:a16="http://schemas.microsoft.com/office/drawing/2014/main" id="{6058C84A-F8E4-44D1-9B75-FCBC35D9E3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4968" y="1179506"/>
            <a:ext cx="4485486" cy="2990324"/>
          </a:xfrm>
          <a:prstGeom prst="rect">
            <a:avLst/>
          </a:prstGeom>
        </p:spPr>
      </p:pic>
    </p:spTree>
    <p:extLst>
      <p:ext uri="{BB962C8B-B14F-4D97-AF65-F5344CB8AC3E}">
        <p14:creationId xmlns:p14="http://schemas.microsoft.com/office/powerpoint/2010/main" val="358823692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27683</TotalTime>
  <Words>2022</Words>
  <Application>Microsoft Office PowerPoint</Application>
  <PresentationFormat>A4 210 x 297 mm</PresentationFormat>
  <Paragraphs>201</Paragraphs>
  <Slides>4</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ＭＳ Ｐゴシック</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吉田亜紀子</dc:creator>
  <cp:lastModifiedBy>金井郁子</cp:lastModifiedBy>
  <cp:revision>1486</cp:revision>
  <cp:lastPrinted>2023-12-11T01:57:49Z</cp:lastPrinted>
  <dcterms:created xsi:type="dcterms:W3CDTF">2017-06-09T02:37:16Z</dcterms:created>
  <dcterms:modified xsi:type="dcterms:W3CDTF">2023-12-11T03:24:38Z</dcterms:modified>
</cp:coreProperties>
</file>