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handoutMasterIdLst>
    <p:handoutMasterId r:id="rId7"/>
  </p:handoutMasterIdLst>
  <p:sldIdLst>
    <p:sldId id="277" r:id="rId2"/>
    <p:sldId id="282" r:id="rId3"/>
    <p:sldId id="275" r:id="rId4"/>
    <p:sldId id="279"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嶋謙" initials="田嶋謙" lastIdx="1" clrIdx="0">
    <p:extLst>
      <p:ext uri="{19B8F6BF-5375-455C-9EA6-DF929625EA0E}">
        <p15:presenceInfo xmlns:p15="http://schemas.microsoft.com/office/powerpoint/2012/main" userId="S-1-5-21-220523388-1677128483-725345543-38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FF9900"/>
    <a:srgbClr val="F1C5C9"/>
    <a:srgbClr val="FFCC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p:cViewPr varScale="1">
        <p:scale>
          <a:sx n="80" d="100"/>
          <a:sy n="80" d="100"/>
        </p:scale>
        <p:origin x="3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355" tIns="45679" rIns="91355" bIns="456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355" tIns="45679" rIns="91355" bIns="45679" rtlCol="0"/>
          <a:lstStyle>
            <a:lvl1pPr algn="r">
              <a:defRPr sz="1200"/>
            </a:lvl1pPr>
          </a:lstStyle>
          <a:p>
            <a:fld id="{4B6C89B9-0132-43CF-B08E-47F098F86766}" type="datetimeFigureOut">
              <a:rPr kumimoji="1" lang="ja-JP" altLang="en-US" smtClean="0"/>
              <a:t>2024/2/16</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355" tIns="45679" rIns="91355" bIns="456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355" tIns="45679" rIns="91355" bIns="45679" rtlCol="0" anchor="b"/>
          <a:lstStyle>
            <a:lvl1pPr algn="r">
              <a:defRPr sz="1200"/>
            </a:lvl1pPr>
          </a:lstStyle>
          <a:p>
            <a:fld id="{037F6D40-E688-4C57-BEFB-D0C363D2F2AE}" type="slidenum">
              <a:rPr kumimoji="1" lang="ja-JP" altLang="en-US" smtClean="0"/>
              <a:t>‹#›</a:t>
            </a:fld>
            <a:endParaRPr kumimoji="1" lang="ja-JP" altLang="en-US"/>
          </a:p>
        </p:txBody>
      </p:sp>
    </p:spTree>
    <p:extLst>
      <p:ext uri="{BB962C8B-B14F-4D97-AF65-F5344CB8AC3E}">
        <p14:creationId xmlns:p14="http://schemas.microsoft.com/office/powerpoint/2010/main" val="3415632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31" tIns="45715" rIns="91431" bIns="45715" rtlCol="0"/>
          <a:lstStyle>
            <a:lvl1pPr algn="r">
              <a:defRPr sz="1200"/>
            </a:lvl1pPr>
          </a:lstStyle>
          <a:p>
            <a:fld id="{8785528C-770E-428B-8753-225238667249}" type="datetimeFigureOut">
              <a:rPr kumimoji="1" lang="ja-JP" altLang="en-US" smtClean="0"/>
              <a:t>2024/2/16</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31" tIns="45715" rIns="91431" bIns="45715" rtlCol="0" anchor="b"/>
          <a:lstStyle>
            <a:lvl1pPr algn="r">
              <a:defRPr sz="1200"/>
            </a:lvl1pPr>
          </a:lstStyle>
          <a:p>
            <a:fld id="{CF4BA616-914D-4CC4-93F3-9CA1BFCF9F77}" type="slidenum">
              <a:rPr kumimoji="1" lang="ja-JP" altLang="en-US" smtClean="0"/>
              <a:t>‹#›</a:t>
            </a:fld>
            <a:endParaRPr kumimoji="1" lang="ja-JP" altLang="en-US"/>
          </a:p>
        </p:txBody>
      </p:sp>
    </p:spTree>
    <p:extLst>
      <p:ext uri="{BB962C8B-B14F-4D97-AF65-F5344CB8AC3E}">
        <p14:creationId xmlns:p14="http://schemas.microsoft.com/office/powerpoint/2010/main" val="2212531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37673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7945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07012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414084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43247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78387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63612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96920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10087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68553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2024/2/16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08427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240A9FB-E13A-4232-B7AA-C23696B2CEFE}" type="datetimeFigureOut">
              <a:rPr kumimoji="1" lang="ja-JP" altLang="en-US" smtClean="0"/>
              <a:t>2024/2/16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271777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6704"/>
                    </a14:imgEffect>
                    <a14:imgEffect>
                      <a14:saturation sat="105000"/>
                    </a14:imgEffect>
                  </a14:imgLayer>
                </a14:imgProps>
              </a:ext>
              <a:ext uri="{28A0092B-C50C-407E-A947-70E740481C1C}">
                <a14:useLocalDpi xmlns:a14="http://schemas.microsoft.com/office/drawing/2010/main" val="0"/>
              </a:ext>
            </a:extLst>
          </a:blip>
          <a:stretch>
            <a:fillRect/>
          </a:stretch>
        </p:blipFill>
        <p:spPr>
          <a:xfrm>
            <a:off x="310910" y="223882"/>
            <a:ext cx="6227999" cy="1884859"/>
          </a:xfrm>
          <a:prstGeom prst="rect">
            <a:avLst/>
          </a:prstGeom>
        </p:spPr>
      </p:pic>
      <p:sp>
        <p:nvSpPr>
          <p:cNvPr id="7" name="テキスト ボックス 6"/>
          <p:cNvSpPr txBox="1"/>
          <p:nvPr/>
        </p:nvSpPr>
        <p:spPr>
          <a:xfrm>
            <a:off x="753254" y="1220136"/>
            <a:ext cx="2102087" cy="369460"/>
          </a:xfrm>
          <a:prstGeom prst="rect">
            <a:avLst/>
          </a:prstGeom>
          <a:noFill/>
        </p:spPr>
        <p:txBody>
          <a:bodyPr wrap="square" rtlCol="0">
            <a:spAutoFit/>
          </a:bodyPr>
          <a:lstStyle/>
          <a:p>
            <a:r>
              <a:rPr lang="en-US" altLang="ja-JP" sz="1801" b="1" dirty="0">
                <a:latin typeface="ＭＳ Ｐゴシック" panose="020B0600070205080204" pitchFamily="50" charset="-128"/>
                <a:ea typeface="ＭＳ Ｐゴシック" panose="020B0600070205080204" pitchFamily="50" charset="-128"/>
              </a:rPr>
              <a:t>2024</a:t>
            </a:r>
            <a:r>
              <a:rPr lang="ja-JP" altLang="en-US" sz="1801" b="1" dirty="0">
                <a:latin typeface="ＭＳ Ｐゴシック" panose="020B0600070205080204" pitchFamily="50" charset="-128"/>
                <a:ea typeface="ＭＳ Ｐゴシック" panose="020B0600070205080204" pitchFamily="50" charset="-128"/>
              </a:rPr>
              <a:t>年</a:t>
            </a:r>
            <a:r>
              <a:rPr lang="en-US" altLang="ja-JP" sz="1801" b="1" dirty="0">
                <a:latin typeface="ＭＳ Ｐゴシック" panose="020B0600070205080204" pitchFamily="50" charset="-128"/>
                <a:ea typeface="ＭＳ Ｐゴシック" panose="020B0600070205080204" pitchFamily="50" charset="-128"/>
              </a:rPr>
              <a:t>3</a:t>
            </a:r>
            <a:r>
              <a:rPr lang="ja-JP" altLang="en-US" sz="1801" b="1" dirty="0">
                <a:latin typeface="ＭＳ Ｐゴシック" panose="020B0600070205080204" pitchFamily="50" charset="-128"/>
                <a:ea typeface="ＭＳ Ｐゴシック" panose="020B0600070205080204" pitchFamily="50" charset="-128"/>
              </a:rPr>
              <a:t>月　</a:t>
            </a:r>
            <a:r>
              <a:rPr lang="en-US" altLang="ja-JP" sz="1801" b="1" dirty="0">
                <a:latin typeface="ＭＳ Ｐゴシック" panose="020B0600070205080204" pitchFamily="50" charset="-128"/>
                <a:ea typeface="ＭＳ Ｐゴシック" panose="020B0600070205080204" pitchFamily="50" charset="-128"/>
              </a:rPr>
              <a:t>vol.40</a:t>
            </a:r>
            <a:endParaRPr lang="ja-JP" altLang="en-US" sz="1801" b="1"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310909" y="1571061"/>
            <a:ext cx="3514729" cy="307905"/>
          </a:xfrm>
          <a:prstGeom prst="rect">
            <a:avLst/>
          </a:prstGeom>
          <a:noFill/>
        </p:spPr>
        <p:txBody>
          <a:bodyPr wrap="square" rtlCol="0">
            <a:spAutoFit/>
          </a:bodyPr>
          <a:lstStyle/>
          <a:p>
            <a:pPr algn="ctr"/>
            <a:r>
              <a:rPr lang="ja-JP" altLang="en-US" sz="1401" b="1" dirty="0">
                <a:latin typeface="ＭＳ Ｐゴシック" panose="020B0600070205080204" pitchFamily="50" charset="-128"/>
                <a:ea typeface="ＭＳ Ｐゴシック" panose="020B0600070205080204" pitchFamily="50" charset="-128"/>
              </a:rPr>
              <a:t>「シャープの今」をお届けします。</a:t>
            </a:r>
          </a:p>
        </p:txBody>
      </p:sp>
      <p:sp>
        <p:nvSpPr>
          <p:cNvPr id="8" name="テキスト ボックス 7"/>
          <p:cNvSpPr txBox="1"/>
          <p:nvPr/>
        </p:nvSpPr>
        <p:spPr>
          <a:xfrm>
            <a:off x="5543550" y="1660400"/>
            <a:ext cx="995360" cy="276999"/>
          </a:xfrm>
          <a:prstGeom prst="rect">
            <a:avLst/>
          </a:prstGeom>
          <a:noFill/>
        </p:spPr>
        <p:txBody>
          <a:bodyPr wrap="square" rtlCol="0">
            <a:spAutoFit/>
          </a:bodyPr>
          <a:lstStyle/>
          <a:p>
            <a:r>
              <a:rPr lang="ja-JP" altLang="en-US" sz="1200" b="1" dirty="0">
                <a:latin typeface="ＭＳ Ｐゴシック" panose="020B0600070205080204" pitchFamily="50" charset="-128"/>
                <a:ea typeface="ＭＳ Ｐゴシック" panose="020B0600070205080204" pitchFamily="50" charset="-128"/>
              </a:rPr>
              <a:t>　広報部</a:t>
            </a:r>
          </a:p>
        </p:txBody>
      </p:sp>
      <p:sp>
        <p:nvSpPr>
          <p:cNvPr id="14" name="テキスト ボックス 13"/>
          <p:cNvSpPr txBox="1"/>
          <p:nvPr/>
        </p:nvSpPr>
        <p:spPr bwMode="hidden">
          <a:xfrm>
            <a:off x="753254" y="549356"/>
            <a:ext cx="2240831" cy="523220"/>
          </a:xfrm>
          <a:prstGeom prst="rect">
            <a:avLst/>
          </a:prstGeom>
          <a:solidFill>
            <a:srgbClr val="FF9900">
              <a:alpha val="49020"/>
            </a:srgbClr>
          </a:solidFill>
          <a:ln>
            <a:solidFill>
              <a:srgbClr val="FFC000"/>
            </a:solidFill>
          </a:ln>
        </p:spPr>
        <p:txBody>
          <a:bodyPr wrap="square" rtlCol="0">
            <a:spAutoFit/>
          </a:bodyPr>
          <a:lstStyle/>
          <a:p>
            <a:r>
              <a:rPr lang="ja-JP" altLang="en-US" sz="2800" b="1" dirty="0">
                <a:latin typeface="ＭＳ Ｐゴシック" panose="020B0600070205080204" pitchFamily="50" charset="-128"/>
                <a:ea typeface="ＭＳ Ｐゴシック" panose="020B0600070205080204" pitchFamily="50" charset="-128"/>
              </a:rPr>
              <a:t>シャープ通信</a:t>
            </a:r>
          </a:p>
        </p:txBody>
      </p:sp>
      <p:sp>
        <p:nvSpPr>
          <p:cNvPr id="16" name="タイトル 1">
            <a:extLst>
              <a:ext uri="{FF2B5EF4-FFF2-40B4-BE49-F238E27FC236}">
                <a16:creationId xmlns:a16="http://schemas.microsoft.com/office/drawing/2014/main" id="{8D9865A0-06BE-4930-BB85-F415B899E333}"/>
              </a:ext>
            </a:extLst>
          </p:cNvPr>
          <p:cNvSpPr txBox="1">
            <a:spLocks/>
          </p:cNvSpPr>
          <p:nvPr/>
        </p:nvSpPr>
        <p:spPr>
          <a:xfrm>
            <a:off x="315000" y="2288136"/>
            <a:ext cx="6228000" cy="7393981"/>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米国テクノロジ</a:t>
            </a:r>
            <a:r>
              <a:rPr lang="en-US" altLang="ja-JP" sz="1400" b="1" dirty="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見本市「</a:t>
            </a:r>
            <a:r>
              <a:rPr lang="en-US" altLang="ja-JP" sz="1400" b="1" dirty="0">
                <a:latin typeface="ＭＳ Ｐゴシック" panose="020B0600070205080204" pitchFamily="50" charset="-128"/>
                <a:ea typeface="ＭＳ Ｐゴシック" panose="020B0600070205080204" pitchFamily="50" charset="-128"/>
              </a:rPr>
              <a:t>CES</a:t>
            </a:r>
            <a:r>
              <a:rPr lang="ja-JP" altLang="en-US" sz="1400" b="1" dirty="0">
                <a:latin typeface="ＭＳ Ｐゴシック" panose="020B0600070205080204" pitchFamily="50" charset="-128"/>
                <a:ea typeface="ＭＳ Ｐゴシック" panose="020B0600070205080204" pitchFamily="50" charset="-128"/>
              </a:rPr>
              <a:t>　</a:t>
            </a:r>
            <a:r>
              <a:rPr lang="en-US" altLang="ja-JP" sz="1400" b="1" dirty="0">
                <a:latin typeface="ＭＳ Ｐゴシック" panose="020B0600070205080204" pitchFamily="50" charset="-128"/>
                <a:ea typeface="ＭＳ Ｐゴシック" panose="020B0600070205080204" pitchFamily="50" charset="-128"/>
              </a:rPr>
              <a:t>2024</a:t>
            </a:r>
            <a:r>
              <a:rPr lang="ja-JP" altLang="en-US" sz="1400" b="1" dirty="0">
                <a:latin typeface="ＭＳ Ｐゴシック" panose="020B0600070205080204" pitchFamily="50" charset="-128"/>
                <a:ea typeface="ＭＳ Ｐゴシック" panose="020B0600070205080204" pitchFamily="50" charset="-128"/>
              </a:rPr>
              <a:t>」に出展しました</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当社は、</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9</a:t>
            </a:r>
            <a:r>
              <a:rPr lang="ja-JP" altLang="en-US" sz="1100" dirty="0">
                <a:latin typeface="ＭＳ Ｐゴシック" panose="020B0600070205080204" pitchFamily="50" charset="-128"/>
                <a:ea typeface="ＭＳ Ｐゴシック" panose="020B0600070205080204" pitchFamily="50" charset="-128"/>
              </a:rPr>
              <a:t>日（火）から</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12</a:t>
            </a:r>
            <a:r>
              <a:rPr lang="ja-JP" altLang="en-US" sz="1100" dirty="0">
                <a:latin typeface="ＭＳ Ｐゴシック" panose="020B0600070205080204" pitchFamily="50" charset="-128"/>
                <a:ea typeface="ＭＳ Ｐゴシック" panose="020B0600070205080204" pitchFamily="50" charset="-128"/>
              </a:rPr>
              <a:t>日（金）まで、米国ネバダ州ラスベガスで開催された世界最大級のテクノロジー見本市「</a:t>
            </a:r>
            <a:r>
              <a:rPr lang="en-US" altLang="ja-JP" sz="1100" dirty="0">
                <a:latin typeface="ＭＳ Ｐゴシック" panose="020B0600070205080204" pitchFamily="50" charset="-128"/>
                <a:ea typeface="ＭＳ Ｐゴシック" panose="020B0600070205080204" pitchFamily="50" charset="-128"/>
              </a:rPr>
              <a:t>CES 2024</a:t>
            </a:r>
            <a:r>
              <a:rPr lang="ja-JP" altLang="en-US" sz="1100" dirty="0">
                <a:latin typeface="ＭＳ Ｐゴシック" panose="020B0600070205080204" pitchFamily="50" charset="-128"/>
                <a:ea typeface="ＭＳ Ｐゴシック" panose="020B0600070205080204" pitchFamily="50" charset="-128"/>
              </a:rPr>
              <a:t>」に出展しました。</a:t>
            </a: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CES 2024</a:t>
            </a:r>
            <a:r>
              <a:rPr lang="ja-JP" altLang="en-US" sz="1100" dirty="0">
                <a:latin typeface="ＭＳ Ｐゴシック" panose="020B0600070205080204" pitchFamily="50" charset="-128"/>
                <a:ea typeface="ＭＳ Ｐゴシック" panose="020B0600070205080204" pitchFamily="50" charset="-128"/>
              </a:rPr>
              <a:t>」では、昨年</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月に東京で開催したシャープ初の単独技術展示イベント「</a:t>
            </a:r>
            <a:r>
              <a:rPr lang="en-US" altLang="ja-JP" sz="1100" dirty="0">
                <a:latin typeface="ＭＳ Ｐゴシック" panose="020B0600070205080204" pitchFamily="50" charset="-128"/>
                <a:ea typeface="ＭＳ Ｐゴシック" panose="020B0600070205080204" pitchFamily="50" charset="-128"/>
              </a:rPr>
              <a:t>SHARP Tech-Day</a:t>
            </a:r>
            <a:r>
              <a:rPr lang="ja-JP" altLang="en-US" sz="1100" dirty="0">
                <a:latin typeface="ＭＳ Ｐゴシック" panose="020B0600070205080204" pitchFamily="50" charset="-128"/>
                <a:ea typeface="ＭＳ Ｐゴシック" panose="020B0600070205080204" pitchFamily="50" charset="-128"/>
              </a:rPr>
              <a:t>」にて初披露した代表的な革新技術を紹介し、当社が誇るさまざまな技術をグローバル市場に訴求しました。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シャープブースでは、家庭内でのさまざまな悩みを軽減し、暮らしをより豊かに、快適にする技術を</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紹介する「</a:t>
            </a:r>
            <a:r>
              <a:rPr lang="en-US" altLang="ja-JP" sz="1100" dirty="0">
                <a:latin typeface="ＭＳ Ｐゴシック" panose="020B0600070205080204" pitchFamily="50" charset="-128"/>
                <a:ea typeface="ＭＳ Ｐゴシック" panose="020B0600070205080204" pitchFamily="50" charset="-128"/>
              </a:rPr>
              <a:t>Smart Living</a:t>
            </a:r>
            <a:r>
              <a:rPr lang="ja-JP" altLang="en-US" sz="1100" dirty="0">
                <a:latin typeface="ＭＳ Ｐゴシック" panose="020B0600070205080204" pitchFamily="50" charset="-128"/>
                <a:ea typeface="ＭＳ Ｐゴシック" panose="020B0600070205080204" pitchFamily="50" charset="-128"/>
              </a:rPr>
              <a:t>」、多様な働き方を賢く支援し、より迅速で効率的な産業への方策を提案する「</a:t>
            </a:r>
            <a:r>
              <a:rPr lang="en-US" altLang="ja-JP" sz="1100" dirty="0">
                <a:latin typeface="ＭＳ Ｐゴシック" panose="020B0600070205080204" pitchFamily="50" charset="-128"/>
                <a:ea typeface="ＭＳ Ｐゴシック" panose="020B0600070205080204" pitchFamily="50" charset="-128"/>
              </a:rPr>
              <a:t>Smart Industry</a:t>
            </a:r>
            <a:r>
              <a:rPr lang="ja-JP" altLang="en-US" sz="1100" dirty="0">
                <a:latin typeface="ＭＳ Ｐゴシック" panose="020B0600070205080204" pitchFamily="50" charset="-128"/>
                <a:ea typeface="ＭＳ Ｐゴシック" panose="020B0600070205080204" pitchFamily="50" charset="-128"/>
              </a:rPr>
              <a:t>」、未来の再生エネルギー創出や、電力効率の向上で環境問題に取り組む技術を</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紹介する「</a:t>
            </a:r>
            <a:r>
              <a:rPr lang="en-US" altLang="ja-JP" sz="1100" dirty="0">
                <a:latin typeface="ＭＳ Ｐゴシック" panose="020B0600070205080204" pitchFamily="50" charset="-128"/>
                <a:ea typeface="ＭＳ Ｐゴシック" panose="020B0600070205080204" pitchFamily="50" charset="-128"/>
              </a:rPr>
              <a:t>Sustainability</a:t>
            </a:r>
            <a:r>
              <a:rPr lang="ja-JP" altLang="en-US" sz="1100" dirty="0">
                <a:latin typeface="ＭＳ Ｐゴシック" panose="020B0600070205080204" pitchFamily="50" charset="-128"/>
                <a:ea typeface="ＭＳ Ｐゴシック" panose="020B0600070205080204" pitchFamily="50" charset="-128"/>
              </a:rPr>
              <a:t>」の</a:t>
            </a:r>
            <a:r>
              <a:rPr lang="en-US" altLang="ja-JP" sz="1100" dirty="0">
                <a:latin typeface="ＭＳ Ｐゴシック" panose="020B0600070205080204" pitchFamily="50" charset="-128"/>
                <a:ea typeface="ＭＳ Ｐゴシック" panose="020B0600070205080204" pitchFamily="50" charset="-128"/>
              </a:rPr>
              <a:t>3</a:t>
            </a:r>
            <a:r>
              <a:rPr lang="ja-JP" altLang="en-US" sz="1100" dirty="0">
                <a:latin typeface="ＭＳ Ｐゴシック" panose="020B0600070205080204" pitchFamily="50" charset="-128"/>
                <a:ea typeface="ＭＳ Ｐゴシック" panose="020B0600070205080204" pitchFamily="50" charset="-128"/>
              </a:rPr>
              <a:t>つのゾーンを設置し、“</a:t>
            </a:r>
            <a:r>
              <a:rPr lang="en-US" altLang="ja-JP" sz="1100" dirty="0">
                <a:latin typeface="ＭＳ Ｐゴシック" panose="020B0600070205080204" pitchFamily="50" charset="-128"/>
                <a:ea typeface="ＭＳ Ｐゴシック" panose="020B0600070205080204" pitchFamily="50" charset="-128"/>
              </a:rPr>
              <a:t>Toward the Future for a Better Life.”</a:t>
            </a:r>
            <a:r>
              <a:rPr lang="ja-JP" altLang="en-US" sz="1100" dirty="0">
                <a:latin typeface="ＭＳ Ｐゴシック" panose="020B0600070205080204" pitchFamily="50" charset="-128"/>
                <a:ea typeface="ＭＳ Ｐゴシック" panose="020B0600070205080204" pitchFamily="50" charset="-128"/>
              </a:rPr>
              <a:t>をテーマとしシャープの革新技術や製品を展示しました。</a:t>
            </a: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ブースには多くの方にご来場いただきました。特に、バーチャル説明員が、スムーズな会話で展示内容を紹介する「</a:t>
            </a:r>
            <a:r>
              <a:rPr lang="en-US" altLang="ja-JP" sz="1100" dirty="0">
                <a:latin typeface="ＭＳ Ｐゴシック" panose="020B0600070205080204" pitchFamily="50" charset="-128"/>
                <a:ea typeface="ＭＳ Ｐゴシック" panose="020B0600070205080204" pitchFamily="50" charset="-128"/>
              </a:rPr>
              <a:t>AI</a:t>
            </a:r>
            <a:r>
              <a:rPr lang="ja-JP" altLang="en-US" sz="1100" dirty="0">
                <a:latin typeface="ＭＳ Ｐゴシック" panose="020B0600070205080204" pitchFamily="50" charset="-128"/>
                <a:ea typeface="ＭＳ Ｐゴシック" panose="020B0600070205080204" pitchFamily="50" charset="-128"/>
              </a:rPr>
              <a:t>アバター」や、においを判定する「</a:t>
            </a:r>
            <a:r>
              <a:rPr lang="en-US" altLang="ja-JP" sz="1100" dirty="0">
                <a:latin typeface="ＭＳ Ｐゴシック" panose="020B0600070205080204" pitchFamily="50" charset="-128"/>
                <a:ea typeface="ＭＳ Ｐゴシック" panose="020B0600070205080204" pitchFamily="50" charset="-128"/>
              </a:rPr>
              <a:t>AI Olfactory Sensor</a:t>
            </a:r>
            <a:r>
              <a:rPr lang="ja-JP" altLang="en-US" sz="1100" dirty="0">
                <a:latin typeface="ＭＳ Ｐゴシック" panose="020B0600070205080204" pitchFamily="50" charset="-128"/>
                <a:ea typeface="ＭＳ Ｐゴシック" panose="020B0600070205080204" pitchFamily="50" charset="-128"/>
              </a:rPr>
              <a:t> （においセンサ） 」など、さまざまな海外初披露の技術に多くの方に関心を持っていただきました。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当社は、「</a:t>
            </a:r>
            <a:r>
              <a:rPr lang="en-US" altLang="ja-JP" sz="1100" dirty="0">
                <a:latin typeface="ＭＳ Ｐゴシック" panose="020B0600070205080204" pitchFamily="50" charset="-128"/>
                <a:ea typeface="ＭＳ Ｐゴシック" panose="020B0600070205080204" pitchFamily="50" charset="-128"/>
              </a:rPr>
              <a:t>CES 2024</a:t>
            </a:r>
            <a:r>
              <a:rPr lang="ja-JP" altLang="en-US" sz="1100" dirty="0">
                <a:latin typeface="ＭＳ Ｐゴシック" panose="020B0600070205080204" pitchFamily="50" charset="-128"/>
                <a:ea typeface="ＭＳ Ｐゴシック" panose="020B0600070205080204" pitchFamily="50" charset="-128"/>
              </a:rPr>
              <a:t>」で展示しているこれらの先進の技術をグローバルに展開することで、暮らしを</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より豊かにするとともに、産業への効率化支援などを推進していきます。これからのシャープにご期待</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ください。</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3A1D0D65-E97B-4C3D-99DD-44F7AEFF814E}"/>
              </a:ext>
            </a:extLst>
          </p:cNvPr>
          <p:cNvSpPr txBox="1"/>
          <p:nvPr/>
        </p:nvSpPr>
        <p:spPr>
          <a:xfrm>
            <a:off x="4394084" y="4047678"/>
            <a:ext cx="2237873" cy="246221"/>
          </a:xfrm>
          <a:prstGeom prst="rect">
            <a:avLst/>
          </a:prstGeom>
          <a:noFill/>
        </p:spPr>
        <p:txBody>
          <a:bodyPr wrap="square" rtlCol="0">
            <a:spAutoFit/>
          </a:bodyPr>
          <a:lstStyle/>
          <a:p>
            <a:pPr algn="ctr"/>
            <a:r>
              <a:rPr kumimoji="1" lang="en-US" altLang="ja-JP" sz="1000" dirty="0">
                <a:latin typeface="ＭＳ Ｐゴシック" panose="020B0600070205080204" pitchFamily="50" charset="-128"/>
                <a:ea typeface="ＭＳ Ｐゴシック" panose="020B0600070205080204" pitchFamily="50" charset="-128"/>
              </a:rPr>
              <a:t>AI Olfactory Sensor</a:t>
            </a:r>
            <a:r>
              <a:rPr kumimoji="1" lang="ja-JP" altLang="en-US" sz="1000" dirty="0">
                <a:latin typeface="ＭＳ Ｐゴシック" panose="020B0600070205080204" pitchFamily="50" charset="-128"/>
                <a:ea typeface="ＭＳ Ｐゴシック" panose="020B0600070205080204" pitchFamily="50" charset="-128"/>
              </a:rPr>
              <a:t>（においセンサ）</a:t>
            </a:r>
          </a:p>
        </p:txBody>
      </p:sp>
      <p:sp>
        <p:nvSpPr>
          <p:cNvPr id="33" name="テキスト ボックス 32">
            <a:extLst>
              <a:ext uri="{FF2B5EF4-FFF2-40B4-BE49-F238E27FC236}">
                <a16:creationId xmlns:a16="http://schemas.microsoft.com/office/drawing/2014/main" id="{7E77AA4F-29C9-4D85-8708-4212F70534B3}"/>
              </a:ext>
            </a:extLst>
          </p:cNvPr>
          <p:cNvSpPr txBox="1"/>
          <p:nvPr/>
        </p:nvSpPr>
        <p:spPr>
          <a:xfrm>
            <a:off x="563338" y="5502156"/>
            <a:ext cx="1728650" cy="254660"/>
          </a:xfrm>
          <a:prstGeom prst="rect">
            <a:avLst/>
          </a:prstGeom>
          <a:noFill/>
        </p:spPr>
        <p:txBody>
          <a:bodyPr wrap="square" rtlCol="0">
            <a:spAutoFit/>
          </a:bodyPr>
          <a:lstStyle/>
          <a:p>
            <a:pPr algn="ctr"/>
            <a:r>
              <a:rPr kumimoji="1" lang="en-US" altLang="ja-JP" sz="1000" dirty="0">
                <a:latin typeface="ＭＳ Ｐゴシック" panose="020B0600070205080204" pitchFamily="50" charset="-128"/>
                <a:ea typeface="ＭＳ Ｐゴシック" panose="020B0600070205080204" pitchFamily="50" charset="-128"/>
              </a:rPr>
              <a:t>AI</a:t>
            </a:r>
            <a:r>
              <a:rPr kumimoji="1" lang="ja-JP" altLang="en-US" sz="1000" dirty="0">
                <a:latin typeface="ＭＳ Ｐゴシック" panose="020B0600070205080204" pitchFamily="50" charset="-128"/>
                <a:ea typeface="ＭＳ Ｐゴシック" panose="020B0600070205080204" pitchFamily="50" charset="-128"/>
              </a:rPr>
              <a:t>アバター</a:t>
            </a:r>
          </a:p>
        </p:txBody>
      </p:sp>
      <p:sp>
        <p:nvSpPr>
          <p:cNvPr id="35" name="テキスト ボックス 34">
            <a:extLst>
              <a:ext uri="{FF2B5EF4-FFF2-40B4-BE49-F238E27FC236}">
                <a16:creationId xmlns:a16="http://schemas.microsoft.com/office/drawing/2014/main" id="{DA133B35-49DF-47D6-B0FE-E017DB826632}"/>
              </a:ext>
            </a:extLst>
          </p:cNvPr>
          <p:cNvSpPr txBox="1"/>
          <p:nvPr/>
        </p:nvSpPr>
        <p:spPr>
          <a:xfrm>
            <a:off x="2367872" y="5704021"/>
            <a:ext cx="2015940" cy="246221"/>
          </a:xfrm>
          <a:prstGeom prst="rect">
            <a:avLst/>
          </a:prstGeom>
          <a:noFill/>
        </p:spPr>
        <p:txBody>
          <a:bodyPr wrap="square" rtlCol="0">
            <a:spAutoFit/>
          </a:bodyPr>
          <a:lstStyle/>
          <a:p>
            <a:pPr algn="ctr"/>
            <a:r>
              <a:rPr kumimoji="1" lang="en-US" altLang="ja-JP" sz="1000" dirty="0">
                <a:latin typeface="ＭＳ Ｐゴシック" panose="020B0600070205080204" pitchFamily="50" charset="-128"/>
                <a:ea typeface="ＭＳ Ｐゴシック" panose="020B0600070205080204" pitchFamily="50" charset="-128"/>
              </a:rPr>
              <a:t>XR</a:t>
            </a:r>
            <a:r>
              <a:rPr kumimoji="1" lang="ja-JP" altLang="en-US" sz="1000" dirty="0">
                <a:latin typeface="ＭＳ Ｐゴシック" panose="020B0600070205080204" pitchFamily="50" charset="-128"/>
                <a:ea typeface="ＭＳ Ｐゴシック" panose="020B0600070205080204" pitchFamily="50" charset="-128"/>
              </a:rPr>
              <a:t>グラス（コンセプトモデル）</a:t>
            </a:r>
          </a:p>
        </p:txBody>
      </p:sp>
      <p:sp>
        <p:nvSpPr>
          <p:cNvPr id="37" name="テキスト ボックス 36">
            <a:extLst>
              <a:ext uri="{FF2B5EF4-FFF2-40B4-BE49-F238E27FC236}">
                <a16:creationId xmlns:a16="http://schemas.microsoft.com/office/drawing/2014/main" id="{C94258BA-A341-471D-889B-0DBBA55FE266}"/>
              </a:ext>
            </a:extLst>
          </p:cNvPr>
          <p:cNvSpPr txBox="1"/>
          <p:nvPr/>
        </p:nvSpPr>
        <p:spPr>
          <a:xfrm>
            <a:off x="2282306" y="4047678"/>
            <a:ext cx="2237873" cy="246221"/>
          </a:xfrm>
          <a:prstGeom prst="rect">
            <a:avLst/>
          </a:prstGeom>
          <a:no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高速オーブン</a:t>
            </a:r>
          </a:p>
        </p:txBody>
      </p:sp>
      <p:pic>
        <p:nvPicPr>
          <p:cNvPr id="5" name="図 4">
            <a:extLst>
              <a:ext uri="{FF2B5EF4-FFF2-40B4-BE49-F238E27FC236}">
                <a16:creationId xmlns:a16="http://schemas.microsoft.com/office/drawing/2014/main" id="{0911375C-05AD-4ABB-AF20-B3E4A25B2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12" y="2906732"/>
            <a:ext cx="1728650" cy="2595424"/>
          </a:xfrm>
          <a:prstGeom prst="rect">
            <a:avLst/>
          </a:prstGeom>
        </p:spPr>
      </p:pic>
      <p:pic>
        <p:nvPicPr>
          <p:cNvPr id="10" name="図 9">
            <a:extLst>
              <a:ext uri="{FF2B5EF4-FFF2-40B4-BE49-F238E27FC236}">
                <a16:creationId xmlns:a16="http://schemas.microsoft.com/office/drawing/2014/main" id="{89AD88A8-FE31-4A6A-A76F-35C65116DF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7873" y="2676092"/>
            <a:ext cx="2015939" cy="1395650"/>
          </a:xfrm>
          <a:prstGeom prst="rect">
            <a:avLst/>
          </a:prstGeom>
        </p:spPr>
      </p:pic>
      <p:pic>
        <p:nvPicPr>
          <p:cNvPr id="13" name="図 12">
            <a:extLst>
              <a:ext uri="{FF2B5EF4-FFF2-40B4-BE49-F238E27FC236}">
                <a16:creationId xmlns:a16="http://schemas.microsoft.com/office/drawing/2014/main" id="{31795F47-9213-4D96-A685-B8A2E52E0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7873" y="4321331"/>
            <a:ext cx="2015939" cy="1395650"/>
          </a:xfrm>
          <a:prstGeom prst="rect">
            <a:avLst/>
          </a:prstGeom>
        </p:spPr>
      </p:pic>
      <p:pic>
        <p:nvPicPr>
          <p:cNvPr id="19" name="図 18">
            <a:extLst>
              <a:ext uri="{FF2B5EF4-FFF2-40B4-BE49-F238E27FC236}">
                <a16:creationId xmlns:a16="http://schemas.microsoft.com/office/drawing/2014/main" id="{03AE3858-99CF-4CB2-8B89-0E6784866A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9924" y="2676093"/>
            <a:ext cx="2015938" cy="1395650"/>
          </a:xfrm>
          <a:prstGeom prst="rect">
            <a:avLst/>
          </a:prstGeom>
        </p:spPr>
      </p:pic>
      <p:pic>
        <p:nvPicPr>
          <p:cNvPr id="24" name="図 23">
            <a:extLst>
              <a:ext uri="{FF2B5EF4-FFF2-40B4-BE49-F238E27FC236}">
                <a16:creationId xmlns:a16="http://schemas.microsoft.com/office/drawing/2014/main" id="{4432710F-8812-4FF2-B819-6247500422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9650" y="4317962"/>
            <a:ext cx="2015940" cy="1395651"/>
          </a:xfrm>
          <a:prstGeom prst="rect">
            <a:avLst/>
          </a:prstGeom>
        </p:spPr>
      </p:pic>
      <p:sp>
        <p:nvSpPr>
          <p:cNvPr id="30" name="テキスト ボックス 29">
            <a:extLst>
              <a:ext uri="{FF2B5EF4-FFF2-40B4-BE49-F238E27FC236}">
                <a16:creationId xmlns:a16="http://schemas.microsoft.com/office/drawing/2014/main" id="{6A8CBA71-BC8B-46E2-945E-C1638B00230C}"/>
              </a:ext>
            </a:extLst>
          </p:cNvPr>
          <p:cNvSpPr txBox="1"/>
          <p:nvPr/>
        </p:nvSpPr>
        <p:spPr>
          <a:xfrm>
            <a:off x="4535580" y="5704021"/>
            <a:ext cx="2015940" cy="400110"/>
          </a:xfrm>
          <a:prstGeom prst="rect">
            <a:avLst/>
          </a:prstGeom>
          <a:no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屋外向け低消費電力反射型</a:t>
            </a:r>
            <a:endParaRPr kumimoji="1" lang="en-US" altLang="ja-JP" sz="1000" dirty="0">
              <a:latin typeface="ＭＳ Ｐゴシック" panose="020B0600070205080204" pitchFamily="50" charset="-128"/>
              <a:ea typeface="ＭＳ Ｐゴシック" panose="020B0600070205080204" pitchFamily="50" charset="-128"/>
            </a:endParaRPr>
          </a:p>
          <a:p>
            <a:pPr algn="ctr"/>
            <a:r>
              <a:rPr kumimoji="1" lang="en-US" altLang="ja-JP" sz="1000" dirty="0">
                <a:latin typeface="ＭＳ Ｐゴシック" panose="020B0600070205080204" pitchFamily="50" charset="-128"/>
                <a:ea typeface="ＭＳ Ｐゴシック" panose="020B0600070205080204" pitchFamily="50" charset="-128"/>
              </a:rPr>
              <a:t>LCD</a:t>
            </a:r>
            <a:r>
              <a:rPr kumimoji="1" lang="ja-JP" altLang="en-US" sz="1000" dirty="0">
                <a:latin typeface="ＭＳ Ｐゴシック" panose="020B0600070205080204" pitchFamily="50" charset="-128"/>
                <a:ea typeface="ＭＳ Ｐゴシック" panose="020B0600070205080204" pitchFamily="50" charset="-128"/>
              </a:rPr>
              <a:t>サイネージ</a:t>
            </a:r>
          </a:p>
        </p:txBody>
      </p:sp>
    </p:spTree>
    <p:extLst>
      <p:ext uri="{BB962C8B-B14F-4D97-AF65-F5344CB8AC3E}">
        <p14:creationId xmlns:p14="http://schemas.microsoft.com/office/powerpoint/2010/main" val="368022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B71D7031-E26A-4132-834B-A7F3AE66A0E4}"/>
              </a:ext>
            </a:extLst>
          </p:cNvPr>
          <p:cNvSpPr txBox="1">
            <a:spLocks/>
          </p:cNvSpPr>
          <p:nvPr/>
        </p:nvSpPr>
        <p:spPr>
          <a:xfrm>
            <a:off x="315000" y="225107"/>
            <a:ext cx="6228000" cy="5185093"/>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a:t>
            </a:r>
            <a:r>
              <a:rPr lang="en-US" altLang="ja-JP" sz="1400" b="1" dirty="0">
                <a:latin typeface="ＭＳ Ｐゴシック" panose="020B0600070205080204" pitchFamily="50" charset="-128"/>
                <a:ea typeface="ＭＳ Ｐゴシック" panose="020B0600070205080204" pitchFamily="50" charset="-128"/>
              </a:rPr>
              <a:t>2023</a:t>
            </a:r>
            <a:r>
              <a:rPr lang="ja-JP" altLang="en-US" sz="1400" b="1" dirty="0">
                <a:latin typeface="ＭＳ Ｐゴシック" panose="020B0600070205080204" pitchFamily="50" charset="-128"/>
                <a:ea typeface="ＭＳ Ｐゴシック" panose="020B0600070205080204" pitchFamily="50" charset="-128"/>
              </a:rPr>
              <a:t>年度省エネ大賞」において</a:t>
            </a:r>
            <a:endParaRPr lang="en-US" altLang="ja-JP" sz="1400" b="1" dirty="0">
              <a:latin typeface="ＭＳ Ｐゴシック" panose="020B0600070205080204" pitchFamily="50" charset="-128"/>
              <a:ea typeface="ＭＳ Ｐゴシック" panose="020B0600070205080204" pitchFamily="50" charset="-128"/>
            </a:endParaRPr>
          </a:p>
          <a:p>
            <a:pPr>
              <a:lnSpc>
                <a:spcPct val="100000"/>
              </a:lnSpc>
            </a:pPr>
            <a:r>
              <a:rPr lang="ja-JP" altLang="en-US" sz="1400" b="1" dirty="0">
                <a:latin typeface="ＭＳ Ｐゴシック" panose="020B0600070205080204" pitchFamily="50" charset="-128"/>
                <a:ea typeface="ＭＳ Ｐゴシック" panose="020B0600070205080204" pitchFamily="50" charset="-128"/>
              </a:rPr>
              <a:t>プラズマクラスタードラム式洗濯乾燥機が最高位の経済産業大臣賞、</a:t>
            </a:r>
            <a:endParaRPr lang="en-US" altLang="ja-JP" sz="1400" b="1" dirty="0">
              <a:latin typeface="ＭＳ Ｐゴシック" panose="020B0600070205080204" pitchFamily="50" charset="-128"/>
              <a:ea typeface="ＭＳ Ｐゴシック" panose="020B0600070205080204" pitchFamily="50" charset="-128"/>
            </a:endParaRPr>
          </a:p>
          <a:p>
            <a:pPr>
              <a:lnSpc>
                <a:spcPct val="100000"/>
              </a:lnSpc>
            </a:pPr>
            <a:r>
              <a:rPr lang="ja-JP" altLang="en-US" sz="1400" b="1" dirty="0">
                <a:latin typeface="ＭＳ Ｐゴシック" panose="020B0600070205080204" pitchFamily="50" charset="-128"/>
                <a:ea typeface="ＭＳ Ｐゴシック" panose="020B0600070205080204" pitchFamily="50" charset="-128"/>
              </a:rPr>
              <a:t>つながる照明制御ソリューションが省エネルギーセンター会長賞を受賞</a:t>
            </a:r>
            <a:endParaRPr lang="en-US" altLang="ja-JP" sz="12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一般財団法人省エネルギーセンターが主催する「</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年度省エネ大賞」製品・ビジネスモデル部門において、当社の「プラズマクラスタードラム式洗濯乾燥機＜</a:t>
            </a:r>
            <a:r>
              <a:rPr lang="en-US" altLang="ja-JP" sz="1100" dirty="0">
                <a:latin typeface="ＭＳ Ｐゴシック" panose="020B0600070205080204" pitchFamily="50" charset="-128"/>
                <a:ea typeface="ＭＳ Ｐゴシック" panose="020B0600070205080204" pitchFamily="50" charset="-128"/>
              </a:rPr>
              <a:t>ES-X11B</a:t>
            </a:r>
            <a:r>
              <a:rPr lang="ja-JP" altLang="en-US" sz="1100" dirty="0">
                <a:latin typeface="ＭＳ Ｐゴシック" panose="020B0600070205080204" pitchFamily="50" charset="-128"/>
                <a:ea typeface="ＭＳ Ｐゴシック" panose="020B0600070205080204" pitchFamily="50" charset="-128"/>
              </a:rPr>
              <a:t>＞」が最高位の「経済産業大臣賞」を、「つながる照明制御ソリューション」が「省エネルギーセンター会長賞」を受賞しました。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「省エネ大賞」は、わが国の産業、業務、運輸各部門における優れた省エネ取り組みや、先進的で</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高効率な省エネ型製品などを表彰する制度です。</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31</a:t>
            </a:r>
            <a:r>
              <a:rPr lang="ja-JP" altLang="en-US" sz="1100" dirty="0">
                <a:latin typeface="ＭＳ Ｐゴシック" panose="020B0600070205080204" pitchFamily="50" charset="-128"/>
                <a:ea typeface="ＭＳ Ｐゴシック" panose="020B0600070205080204" pitchFamily="50" charset="-128"/>
              </a:rPr>
              <a:t>日（水）には</a:t>
            </a:r>
            <a:r>
              <a:rPr lang="en-US" altLang="ja-JP" sz="1100" dirty="0">
                <a:latin typeface="ＭＳ Ｐゴシック" panose="020B0600070205080204" pitchFamily="50" charset="-128"/>
                <a:ea typeface="ＭＳ Ｐゴシック" panose="020B0600070205080204" pitchFamily="50" charset="-128"/>
              </a:rPr>
              <a:t>TOC</a:t>
            </a:r>
            <a:r>
              <a:rPr lang="ja-JP" altLang="en-US" sz="1100" dirty="0">
                <a:latin typeface="ＭＳ Ｐゴシック" panose="020B0600070205080204" pitchFamily="50" charset="-128"/>
                <a:ea typeface="ＭＳ Ｐゴシック" panose="020B0600070205080204" pitchFamily="50" charset="-128"/>
              </a:rPr>
              <a:t>有明（東京都江東区）で表彰式が開催されました。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001" dirty="0">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BC64600D-37C2-4B74-A4DB-17D645B3F677}"/>
              </a:ext>
            </a:extLst>
          </p:cNvPr>
          <p:cNvSpPr txBox="1"/>
          <p:nvPr/>
        </p:nvSpPr>
        <p:spPr>
          <a:xfrm>
            <a:off x="292100" y="3441378"/>
            <a:ext cx="6276217" cy="369332"/>
          </a:xfrm>
          <a:prstGeom prst="rect">
            <a:avLst/>
          </a:prstGeom>
          <a:noFill/>
        </p:spPr>
        <p:txBody>
          <a:bodyPr wrap="square" rtlCol="0">
            <a:spAutoFit/>
          </a:bodyPr>
          <a:lstStyle/>
          <a:p>
            <a:pPr algn="ctr">
              <a:lnSpc>
                <a:spcPct val="100000"/>
              </a:lnSpc>
            </a:pPr>
            <a:r>
              <a:rPr kumimoji="1" lang="ja-JP" altLang="en-US" sz="900" dirty="0">
                <a:latin typeface="ＭＳ Ｐゴシック" panose="020B0600070205080204" pitchFamily="50" charset="-128"/>
                <a:ea typeface="ＭＳ Ｐゴシック" panose="020B0600070205080204" pitchFamily="50" charset="-128"/>
              </a:rPr>
              <a:t>代表取締役副社長の沖津さん</a:t>
            </a:r>
            <a:r>
              <a:rPr lang="ja-JP" altLang="en-US" sz="900" dirty="0">
                <a:solidFill>
                  <a:prstClr val="black"/>
                </a:solidFill>
                <a:latin typeface="ＭＳ Ｐゴシック" panose="020B0600070205080204" pitchFamily="50" charset="-128"/>
                <a:ea typeface="ＭＳ Ｐゴシック" panose="020B0600070205080204" pitchFamily="50" charset="-128"/>
              </a:rPr>
              <a:t>（中央）、</a:t>
            </a:r>
            <a:r>
              <a:rPr lang="en-US" altLang="ja-JP" sz="900" dirty="0">
                <a:solidFill>
                  <a:prstClr val="black"/>
                </a:solidFill>
                <a:latin typeface="ＭＳ Ｐゴシック" panose="020B0600070205080204" pitchFamily="50" charset="-128"/>
                <a:ea typeface="ＭＳ Ｐゴシック" panose="020B0600070205080204" pitchFamily="50" charset="-128"/>
              </a:rPr>
              <a:t>Smart Appliances &amp; Solutions</a:t>
            </a:r>
            <a:r>
              <a:rPr lang="ja-JP" altLang="en-US" sz="900" dirty="0">
                <a:solidFill>
                  <a:prstClr val="black"/>
                </a:solidFill>
                <a:latin typeface="ＭＳ Ｐゴシック" panose="020B0600070205080204" pitchFamily="50" charset="-128"/>
                <a:ea typeface="ＭＳ Ｐゴシック" panose="020B0600070205080204" pitchFamily="50" charset="-128"/>
              </a:rPr>
              <a:t>事業本部 清潔ランドリー事業部 事業部長の小森さん（左）、同事業本部 プラズマクラスター・ヘルスケア事業部 事業部長の永峯さん（右）</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p:txBody>
      </p:sp>
      <p:pic>
        <p:nvPicPr>
          <p:cNvPr id="19" name="図 18">
            <a:extLst>
              <a:ext uri="{FF2B5EF4-FFF2-40B4-BE49-F238E27FC236}">
                <a16:creationId xmlns:a16="http://schemas.microsoft.com/office/drawing/2014/main" id="{0CEDF0DE-CF80-4219-A7DF-243916A48D1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224" t="23888" r="8169" b="192"/>
          <a:stretch/>
        </p:blipFill>
        <p:spPr>
          <a:xfrm>
            <a:off x="1367407" y="1025158"/>
            <a:ext cx="4171307" cy="2409870"/>
          </a:xfrm>
          <a:prstGeom prst="rect">
            <a:avLst/>
          </a:prstGeom>
        </p:spPr>
      </p:pic>
      <p:sp>
        <p:nvSpPr>
          <p:cNvPr id="9" name="タイトル 1">
            <a:extLst>
              <a:ext uri="{FF2B5EF4-FFF2-40B4-BE49-F238E27FC236}">
                <a16:creationId xmlns:a16="http://schemas.microsoft.com/office/drawing/2014/main" id="{6EC66B91-8DD6-436F-B2A5-EF3244CEADA9}"/>
              </a:ext>
            </a:extLst>
          </p:cNvPr>
          <p:cNvSpPr txBox="1">
            <a:spLocks/>
          </p:cNvSpPr>
          <p:nvPr/>
        </p:nvSpPr>
        <p:spPr>
          <a:xfrm>
            <a:off x="312486" y="5502821"/>
            <a:ext cx="6233026" cy="4178072"/>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容器・アプリ・デバイスで食塩使用量を“見える化”する</a:t>
            </a:r>
          </a:p>
          <a:p>
            <a:pPr>
              <a:lnSpc>
                <a:spcPct val="100000"/>
              </a:lnSpc>
            </a:pPr>
            <a:r>
              <a:rPr lang="ja-JP" altLang="en-US" sz="1400" b="1" dirty="0">
                <a:latin typeface="ＭＳ Ｐゴシック" panose="020B0600070205080204" pitchFamily="50" charset="-128"/>
                <a:ea typeface="ＭＳ Ｐゴシック" panose="020B0600070205080204" pitchFamily="50" charset="-128"/>
              </a:rPr>
              <a:t>調味料</a:t>
            </a:r>
            <a:r>
              <a:rPr lang="en-US" altLang="ja-JP" sz="1400" b="1" dirty="0">
                <a:latin typeface="ＭＳ Ｐゴシック" panose="020B0600070205080204" pitchFamily="50" charset="-128"/>
                <a:ea typeface="ＭＳ Ｐゴシック" panose="020B0600070205080204" pitchFamily="50" charset="-128"/>
              </a:rPr>
              <a:t>IoT</a:t>
            </a:r>
            <a:r>
              <a:rPr lang="ja-JP" altLang="en-US" sz="1400" b="1" dirty="0">
                <a:latin typeface="ＭＳ Ｐゴシック" panose="020B0600070205080204" pitchFamily="50" charset="-128"/>
                <a:ea typeface="ＭＳ Ｐゴシック" panose="020B0600070205080204" pitchFamily="50" charset="-128"/>
              </a:rPr>
              <a:t>デバイス「ソルとも（</a:t>
            </a:r>
            <a:r>
              <a:rPr lang="en-US" altLang="ja-JP" sz="1400" b="1" dirty="0" err="1">
                <a:latin typeface="ＭＳ Ｐゴシック" panose="020B0600070205080204" pitchFamily="50" charset="-128"/>
                <a:ea typeface="ＭＳ Ｐゴシック" panose="020B0600070205080204" pitchFamily="50" charset="-128"/>
              </a:rPr>
              <a:t>Saltomo</a:t>
            </a:r>
            <a:r>
              <a:rPr lang="ja-JP" altLang="en-US" sz="1400" b="1" dirty="0">
                <a:latin typeface="ＭＳ Ｐゴシック" panose="020B0600070205080204" pitchFamily="50" charset="-128"/>
                <a:ea typeface="ＭＳ Ｐゴシック" panose="020B0600070205080204" pitchFamily="50" charset="-128"/>
              </a:rPr>
              <a:t>）」を用いた実証プロジェクトを開始</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　　　　　　</a:t>
            </a:r>
            <a:endParaRPr lang="en-US" altLang="ja-JP" sz="9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総合容器メーカーの東洋製罐グループホールディングス株式会社と</a:t>
            </a:r>
            <a:r>
              <a:rPr lang="en-US" altLang="ja-JP" sz="1100" dirty="0">
                <a:latin typeface="ＭＳ Ｐゴシック" panose="020B0600070205080204" pitchFamily="50" charset="-128"/>
                <a:ea typeface="ＭＳ Ｐゴシック" panose="020B0600070205080204" pitchFamily="50" charset="-128"/>
              </a:rPr>
              <a:t>AI</a:t>
            </a:r>
            <a:r>
              <a:rPr lang="ja-JP" altLang="en-US" sz="1100" dirty="0">
                <a:latin typeface="ＭＳ Ｐゴシック" panose="020B0600070205080204" pitchFamily="50" charset="-128"/>
                <a:ea typeface="ＭＳ Ｐゴシック" panose="020B0600070205080204" pitchFamily="50" charset="-128"/>
              </a:rPr>
              <a:t>献立・栄養管理アプリを提供</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する株式会社おいしい健康、当社の</a:t>
            </a:r>
            <a:r>
              <a:rPr lang="en-US" altLang="ja-JP" sz="1100" dirty="0">
                <a:latin typeface="ＭＳ Ｐゴシック" panose="020B0600070205080204" pitchFamily="50" charset="-128"/>
                <a:ea typeface="ＭＳ Ｐゴシック" panose="020B0600070205080204" pitchFamily="50" charset="-128"/>
              </a:rPr>
              <a:t>3</a:t>
            </a:r>
            <a:r>
              <a:rPr lang="ja-JP" altLang="en-US" sz="1100" dirty="0">
                <a:latin typeface="ＭＳ Ｐゴシック" panose="020B0600070205080204" pitchFamily="50" charset="-128"/>
                <a:ea typeface="ＭＳ Ｐゴシック" panose="020B0600070205080204" pitchFamily="50" charset="-128"/>
              </a:rPr>
              <a:t>社は、調味料の使用量のデータ化が可能な調味料</a:t>
            </a:r>
            <a:r>
              <a:rPr lang="en-US" altLang="ja-JP" sz="1100" dirty="0">
                <a:latin typeface="ＭＳ Ｐゴシック" panose="020B0600070205080204" pitchFamily="50" charset="-128"/>
                <a:ea typeface="ＭＳ Ｐゴシック" panose="020B0600070205080204" pitchFamily="50" charset="-128"/>
              </a:rPr>
              <a:t>IoT</a:t>
            </a:r>
            <a:r>
              <a:rPr lang="ja-JP" altLang="en-US" sz="1100" dirty="0">
                <a:latin typeface="ＭＳ Ｐゴシック" panose="020B0600070205080204" pitchFamily="50" charset="-128"/>
                <a:ea typeface="ＭＳ Ｐゴシック" panose="020B0600070205080204" pitchFamily="50" charset="-128"/>
              </a:rPr>
              <a:t>デバイスと専用アプリを組み合わせ、食塩使用量を見える</a:t>
            </a:r>
            <a:r>
              <a:rPr lang="ja-JP" altLang="en-US" sz="1100" dirty="0" err="1">
                <a:latin typeface="ＭＳ Ｐゴシック" panose="020B0600070205080204" pitchFamily="50" charset="-128"/>
                <a:ea typeface="ＭＳ Ｐゴシック" panose="020B0600070205080204" pitchFamily="50" charset="-128"/>
              </a:rPr>
              <a:t>化する</a:t>
            </a:r>
            <a:r>
              <a:rPr lang="ja-JP" altLang="en-US" sz="1100" dirty="0">
                <a:latin typeface="ＭＳ Ｐゴシック" panose="020B0600070205080204" pitchFamily="50" charset="-128"/>
                <a:ea typeface="ＭＳ Ｐゴシック" panose="020B0600070205080204" pitchFamily="50" charset="-128"/>
              </a:rPr>
              <a:t>ことで減塩調理を実現する調味料</a:t>
            </a:r>
            <a:r>
              <a:rPr lang="en-US" altLang="ja-JP" sz="1100" dirty="0">
                <a:latin typeface="ＭＳ Ｐゴシック" panose="020B0600070205080204" pitchFamily="50" charset="-128"/>
                <a:ea typeface="ＭＳ Ｐゴシック" panose="020B0600070205080204" pitchFamily="50" charset="-128"/>
              </a:rPr>
              <a:t>IoT</a:t>
            </a:r>
            <a:r>
              <a:rPr lang="ja-JP" altLang="en-US" sz="1100" dirty="0">
                <a:latin typeface="ＭＳ Ｐゴシック" panose="020B0600070205080204" pitchFamily="50" charset="-128"/>
                <a:ea typeface="ＭＳ Ｐゴシック" panose="020B0600070205080204" pitchFamily="50" charset="-128"/>
              </a:rPr>
              <a:t>サービス</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「ソルとも（</a:t>
            </a:r>
            <a:r>
              <a:rPr lang="en-US" altLang="ja-JP" sz="1100" dirty="0" err="1">
                <a:latin typeface="ＭＳ Ｐゴシック" panose="020B0600070205080204" pitchFamily="50" charset="-128"/>
                <a:ea typeface="ＭＳ Ｐゴシック" panose="020B0600070205080204" pitchFamily="50" charset="-128"/>
              </a:rPr>
              <a:t>Saltomo</a:t>
            </a:r>
            <a:r>
              <a:rPr lang="ja-JP" altLang="en-US" sz="1100" dirty="0">
                <a:latin typeface="ＭＳ Ｐゴシック" panose="020B0600070205080204" pitchFamily="50" charset="-128"/>
                <a:ea typeface="ＭＳ Ｐゴシック" panose="020B0600070205080204" pitchFamily="50" charset="-128"/>
              </a:rPr>
              <a:t>）」を共同で開発しました。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食事療法が必要とされる疾病医療においては、食塩摂取量の管理が重要とされています。本サービスを通じて、より簡単な「減塩」への取り組みをサポートし、多くの方の健康的な食生活の促進に貢献して</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まいります。</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900" dirty="0">
              <a:latin typeface="ＭＳ Ｐゴシック" panose="020B0600070205080204" pitchFamily="50" charset="-128"/>
              <a:ea typeface="ＭＳ Ｐゴシック" panose="020B0600070205080204" pitchFamily="50" charset="-128"/>
            </a:endParaRPr>
          </a:p>
        </p:txBody>
      </p:sp>
      <p:pic>
        <p:nvPicPr>
          <p:cNvPr id="11" name="図 10">
            <a:extLst>
              <a:ext uri="{FF2B5EF4-FFF2-40B4-BE49-F238E27FC236}">
                <a16:creationId xmlns:a16="http://schemas.microsoft.com/office/drawing/2014/main" id="{EAFA9005-C015-4259-ACC6-61A2C181C48C}"/>
              </a:ext>
            </a:extLst>
          </p:cNvPr>
          <p:cNvPicPr>
            <a:picLocks noChangeAspect="1"/>
          </p:cNvPicPr>
          <p:nvPr/>
        </p:nvPicPr>
        <p:blipFill rotWithShape="1">
          <a:blip r:embed="rId4">
            <a:extLst>
              <a:ext uri="{28A0092B-C50C-407E-A947-70E740481C1C}">
                <a14:useLocalDpi xmlns:a14="http://schemas.microsoft.com/office/drawing/2010/main" val="0"/>
              </a:ext>
            </a:extLst>
          </a:blip>
          <a:srcRect l="11715" r="11636"/>
          <a:stretch/>
        </p:blipFill>
        <p:spPr>
          <a:xfrm>
            <a:off x="1316807" y="6131141"/>
            <a:ext cx="4221907" cy="1881232"/>
          </a:xfrm>
          <a:prstGeom prst="rect">
            <a:avLst/>
          </a:prstGeom>
        </p:spPr>
      </p:pic>
      <p:sp>
        <p:nvSpPr>
          <p:cNvPr id="12" name="テキスト ボックス 11">
            <a:extLst>
              <a:ext uri="{FF2B5EF4-FFF2-40B4-BE49-F238E27FC236}">
                <a16:creationId xmlns:a16="http://schemas.microsoft.com/office/drawing/2014/main" id="{D8AAC858-0AC0-4B16-A7D6-E5B093BBA6A5}"/>
              </a:ext>
            </a:extLst>
          </p:cNvPr>
          <p:cNvSpPr txBox="1"/>
          <p:nvPr/>
        </p:nvSpPr>
        <p:spPr>
          <a:xfrm>
            <a:off x="292100" y="8000341"/>
            <a:ext cx="6227999" cy="246349"/>
          </a:xfrm>
          <a:prstGeom prst="rect">
            <a:avLst/>
          </a:prstGeom>
          <a:no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調味料</a:t>
            </a:r>
            <a:r>
              <a:rPr kumimoji="1" lang="en-US" altLang="ja-JP" sz="1000" dirty="0">
                <a:latin typeface="ＭＳ Ｐゴシック" panose="020B0600070205080204" pitchFamily="50" charset="-128"/>
                <a:ea typeface="ＭＳ Ｐゴシック" panose="020B0600070205080204" pitchFamily="50" charset="-128"/>
              </a:rPr>
              <a:t>IoT</a:t>
            </a:r>
            <a:r>
              <a:rPr kumimoji="1" lang="ja-JP" altLang="en-US" sz="1000" dirty="0">
                <a:latin typeface="ＭＳ Ｐゴシック" panose="020B0600070205080204" pitchFamily="50" charset="-128"/>
                <a:ea typeface="ＭＳ Ｐゴシック" panose="020B0600070205080204" pitchFamily="50" charset="-128"/>
              </a:rPr>
              <a:t>デバイス「ソルとも（</a:t>
            </a:r>
            <a:r>
              <a:rPr kumimoji="1" lang="en-US" altLang="ja-JP" sz="1000" dirty="0" err="1">
                <a:latin typeface="ＭＳ Ｐゴシック" panose="020B0600070205080204" pitchFamily="50" charset="-128"/>
                <a:ea typeface="ＭＳ Ｐゴシック" panose="020B0600070205080204" pitchFamily="50" charset="-128"/>
              </a:rPr>
              <a:t>Saltomo</a:t>
            </a:r>
            <a:r>
              <a:rPr kumimoji="1" lang="ja-JP" altLang="en-US" sz="1000" dirty="0">
                <a:latin typeface="ＭＳ Ｐゴシック" panose="020B0600070205080204" pitchFamily="50" charset="-128"/>
                <a:ea typeface="ＭＳ Ｐゴシック" panose="020B0600070205080204" pitchFamily="50" charset="-128"/>
              </a:rPr>
              <a:t>）」（左「プッシュタイプ」、右「トレイタイプ＊」）</a:t>
            </a:r>
          </a:p>
        </p:txBody>
      </p:sp>
    </p:spTree>
    <p:extLst>
      <p:ext uri="{BB962C8B-B14F-4D97-AF65-F5344CB8AC3E}">
        <p14:creationId xmlns:p14="http://schemas.microsoft.com/office/powerpoint/2010/main" val="185781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295" y="9033060"/>
            <a:ext cx="730958" cy="730958"/>
          </a:xfrm>
          <a:prstGeom prst="rect">
            <a:avLst/>
          </a:prstGeom>
        </p:spPr>
      </p:pic>
      <p:sp>
        <p:nvSpPr>
          <p:cNvPr id="12" name="タイトル 1">
            <a:extLst>
              <a:ext uri="{FF2B5EF4-FFF2-40B4-BE49-F238E27FC236}">
                <a16:creationId xmlns:a16="http://schemas.microsoft.com/office/drawing/2014/main" id="{8EB48E94-A8B7-495D-8C43-1C9CCC50BE5C}"/>
              </a:ext>
            </a:extLst>
          </p:cNvPr>
          <p:cNvSpPr txBox="1">
            <a:spLocks/>
          </p:cNvSpPr>
          <p:nvPr/>
        </p:nvSpPr>
        <p:spPr>
          <a:xfrm>
            <a:off x="315000" y="225106"/>
            <a:ext cx="6228000" cy="4446497"/>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シャープ製薄膜化合物太陽電池を搭載した</a:t>
            </a:r>
          </a:p>
          <a:p>
            <a:pPr>
              <a:lnSpc>
                <a:spcPct val="100000"/>
              </a:lnSpc>
            </a:pPr>
            <a:r>
              <a:rPr lang="en-US" altLang="ja-JP" sz="1400" b="1" dirty="0">
                <a:latin typeface="ＭＳ Ｐゴシック" panose="020B0600070205080204" pitchFamily="50" charset="-128"/>
                <a:ea typeface="ＭＳ Ｐゴシック" panose="020B0600070205080204" pitchFamily="50" charset="-128"/>
              </a:rPr>
              <a:t>JAXA</a:t>
            </a:r>
            <a:r>
              <a:rPr lang="ja-JP" altLang="en-US" sz="1400" b="1" dirty="0">
                <a:latin typeface="ＭＳ Ｐゴシック" panose="020B0600070205080204" pitchFamily="50" charset="-128"/>
                <a:ea typeface="ＭＳ Ｐゴシック" panose="020B0600070205080204" pitchFamily="50" charset="-128"/>
              </a:rPr>
              <a:t>の小型実証機「</a:t>
            </a:r>
            <a:r>
              <a:rPr lang="en-US" altLang="ja-JP" sz="1400" b="1" dirty="0">
                <a:latin typeface="ＭＳ Ｐゴシック" panose="020B0600070205080204" pitchFamily="50" charset="-128"/>
                <a:ea typeface="ＭＳ Ｐゴシック" panose="020B0600070205080204" pitchFamily="50" charset="-128"/>
              </a:rPr>
              <a:t>SLIM</a:t>
            </a:r>
            <a:r>
              <a:rPr lang="en-US" altLang="ja-JP" sz="1400" b="1" baseline="30000" dirty="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」が月面への「高精度着陸」に成功</a:t>
            </a:r>
            <a:endParaRPr lang="en-US" altLang="ja-JP" sz="12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シャープが開発・製造した薄膜化合物太陽電池を搭載し、誤差</a:t>
            </a:r>
            <a:r>
              <a:rPr lang="en-US" altLang="ja-JP" sz="1100" dirty="0">
                <a:latin typeface="ＭＳ Ｐゴシック" panose="020B0600070205080204" pitchFamily="50" charset="-128"/>
                <a:ea typeface="ＭＳ Ｐゴシック" panose="020B0600070205080204" pitchFamily="50" charset="-128"/>
              </a:rPr>
              <a:t>100m</a:t>
            </a:r>
            <a:r>
              <a:rPr lang="ja-JP" altLang="en-US" sz="1100" dirty="0">
                <a:latin typeface="ＭＳ Ｐゴシック" panose="020B0600070205080204" pitchFamily="50" charset="-128"/>
                <a:ea typeface="ＭＳ Ｐゴシック" panose="020B0600070205080204" pitchFamily="50" charset="-128"/>
              </a:rPr>
              <a:t>以内の「高精度着陸」を目指していた宇宙航空研究開発機構（以下、</a:t>
            </a:r>
            <a:r>
              <a:rPr lang="en-US" altLang="ja-JP" sz="1100" dirty="0">
                <a:latin typeface="ＭＳ Ｐゴシック" panose="020B0600070205080204" pitchFamily="50" charset="-128"/>
                <a:ea typeface="ＭＳ Ｐゴシック" panose="020B0600070205080204" pitchFamily="50" charset="-128"/>
              </a:rPr>
              <a:t>JAXA</a:t>
            </a:r>
            <a:r>
              <a:rPr lang="ja-JP" altLang="en-US" sz="1100" dirty="0">
                <a:latin typeface="ＭＳ Ｐゴシック" panose="020B0600070205080204" pitchFamily="50" charset="-128"/>
                <a:ea typeface="ＭＳ Ｐゴシック" panose="020B0600070205080204" pitchFamily="50" charset="-128"/>
              </a:rPr>
              <a:t>）の小型月着陸実証機「</a:t>
            </a:r>
            <a:r>
              <a:rPr lang="en-US" altLang="ja-JP" sz="1100" dirty="0">
                <a:latin typeface="ＭＳ Ｐゴシック" panose="020B0600070205080204" pitchFamily="50" charset="-128"/>
                <a:ea typeface="ＭＳ Ｐゴシック" panose="020B0600070205080204" pitchFamily="50" charset="-128"/>
              </a:rPr>
              <a:t>SLIM</a:t>
            </a:r>
            <a:r>
              <a:rPr lang="ja-JP" altLang="en-US" sz="1100" dirty="0">
                <a:latin typeface="ＭＳ Ｐゴシック" panose="020B0600070205080204" pitchFamily="50" charset="-128"/>
                <a:ea typeface="ＭＳ Ｐゴシック" panose="020B0600070205080204" pitchFamily="50" charset="-128"/>
              </a:rPr>
              <a:t>」が、</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20</a:t>
            </a:r>
            <a:r>
              <a:rPr lang="ja-JP" altLang="en-US" sz="1100" dirty="0">
                <a:latin typeface="ＭＳ Ｐゴシック" panose="020B0600070205080204" pitchFamily="50" charset="-128"/>
                <a:ea typeface="ＭＳ Ｐゴシック" panose="020B0600070205080204" pitchFamily="50" charset="-128"/>
              </a:rPr>
              <a:t>日（土）未明、月面への「高精度着陸」に成功し、着陸後も太陽電池が正常に稼働したことを確認しました。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当社は今後も、宇宙用太陽電池の研究開発を進め、</a:t>
            </a:r>
            <a:r>
              <a:rPr lang="en-US" altLang="ja-JP" sz="1100" dirty="0">
                <a:latin typeface="ＭＳ Ｐゴシック" panose="020B0600070205080204" pitchFamily="50" charset="-128"/>
                <a:ea typeface="ＭＳ Ｐゴシック" panose="020B0600070205080204" pitchFamily="50" charset="-128"/>
              </a:rPr>
              <a:t>JAXA</a:t>
            </a:r>
            <a:r>
              <a:rPr lang="ja-JP" altLang="en-US" sz="1100" dirty="0">
                <a:latin typeface="ＭＳ Ｐゴシック" panose="020B0600070205080204" pitchFamily="50" charset="-128"/>
                <a:ea typeface="ＭＳ Ｐゴシック" panose="020B0600070205080204" pitchFamily="50" charset="-128"/>
              </a:rPr>
              <a:t>をはじめとする人工衛星や宇宙探査プロジェクトに貢献してまいります。</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en-US" altLang="ja-JP" sz="9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　</a:t>
            </a:r>
            <a:r>
              <a:rPr lang="en-US" altLang="ja-JP" sz="900" dirty="0">
                <a:latin typeface="ＭＳ Ｐゴシック" panose="020B0600070205080204" pitchFamily="50" charset="-128"/>
                <a:ea typeface="ＭＳ Ｐゴシック" panose="020B0600070205080204" pitchFamily="50" charset="-128"/>
              </a:rPr>
              <a:t>SLIM</a:t>
            </a:r>
            <a:r>
              <a:rPr lang="ja-JP" altLang="en-US" sz="900" dirty="0">
                <a:latin typeface="ＭＳ Ｐゴシック" panose="020B0600070205080204" pitchFamily="50" charset="-128"/>
                <a:ea typeface="ＭＳ Ｐゴシック" panose="020B0600070205080204" pitchFamily="50" charset="-128"/>
              </a:rPr>
              <a:t>（</a:t>
            </a:r>
            <a:r>
              <a:rPr lang="en-US" altLang="ja-JP" sz="900" dirty="0">
                <a:latin typeface="ＭＳ Ｐゴシック" panose="020B0600070205080204" pitchFamily="50" charset="-128"/>
                <a:ea typeface="ＭＳ Ｐゴシック" panose="020B0600070205080204" pitchFamily="50" charset="-128"/>
              </a:rPr>
              <a:t>Smart Lander for Investigating Moon</a:t>
            </a:r>
            <a:r>
              <a:rPr lang="ja-JP" altLang="en-US" sz="900" dirty="0">
                <a:latin typeface="ＭＳ Ｐゴシック" panose="020B0600070205080204" pitchFamily="50" charset="-128"/>
                <a:ea typeface="ＭＳ Ｐゴシック" panose="020B0600070205080204" pitchFamily="50" charset="-128"/>
              </a:rPr>
              <a:t>）は</a:t>
            </a:r>
            <a:r>
              <a:rPr lang="en-US" altLang="ja-JP" sz="900" dirty="0">
                <a:latin typeface="ＭＳ Ｐゴシック" panose="020B0600070205080204" pitchFamily="50" charset="-128"/>
                <a:ea typeface="ＭＳ Ｐゴシック" panose="020B0600070205080204" pitchFamily="50" charset="-128"/>
              </a:rPr>
              <a:t>JAXA</a:t>
            </a:r>
            <a:r>
              <a:rPr lang="ja-JP" altLang="en-US" sz="900" dirty="0">
                <a:latin typeface="ＭＳ Ｐゴシック" panose="020B0600070205080204" pitchFamily="50" charset="-128"/>
                <a:ea typeface="ＭＳ Ｐゴシック" panose="020B0600070205080204" pitchFamily="50" charset="-128"/>
              </a:rPr>
              <a:t>が開発した小型月着陸実証機で、将来の</a:t>
            </a:r>
            <a:endParaRPr lang="en-US" altLang="ja-JP" sz="900" dirty="0">
              <a:latin typeface="ＭＳ Ｐゴシック" panose="020B0600070205080204" pitchFamily="50" charset="-128"/>
              <a:ea typeface="ＭＳ Ｐゴシック" panose="020B0600070205080204" pitchFamily="50" charset="-128"/>
            </a:endParaRPr>
          </a:p>
          <a:p>
            <a:pPr>
              <a:lnSpc>
                <a:spcPct val="120000"/>
              </a:lnSpc>
            </a:pPr>
            <a:r>
              <a:rPr lang="ja-JP" altLang="en-US" sz="900" dirty="0">
                <a:latin typeface="ＭＳ Ｐゴシック" panose="020B0600070205080204" pitchFamily="50" charset="-128"/>
                <a:ea typeface="ＭＳ Ｐゴシック" panose="020B0600070205080204" pitchFamily="50" charset="-128"/>
              </a:rPr>
              <a:t>　　　月惑星探査に必要な高精度着陸技術を小型探査機で実証する計画。</a:t>
            </a:r>
            <a:endParaRPr lang="en-US" altLang="ja-JP" sz="800" dirty="0">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653D2148-C344-44E3-BDB6-B14DFBEF3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25" y="767189"/>
            <a:ext cx="5163519" cy="1799135"/>
          </a:xfrm>
          <a:prstGeom prst="rect">
            <a:avLst/>
          </a:prstGeom>
        </p:spPr>
      </p:pic>
      <p:sp>
        <p:nvSpPr>
          <p:cNvPr id="17" name="テキスト ボックス 16">
            <a:extLst>
              <a:ext uri="{FF2B5EF4-FFF2-40B4-BE49-F238E27FC236}">
                <a16:creationId xmlns:a16="http://schemas.microsoft.com/office/drawing/2014/main" id="{D928F814-FB75-4660-9685-CE721C57FC4A}"/>
              </a:ext>
            </a:extLst>
          </p:cNvPr>
          <p:cNvSpPr txBox="1"/>
          <p:nvPr/>
        </p:nvSpPr>
        <p:spPr>
          <a:xfrm>
            <a:off x="312486" y="2576734"/>
            <a:ext cx="6227999" cy="246349"/>
          </a:xfrm>
          <a:prstGeom prst="rect">
            <a:avLst/>
          </a:prstGeom>
          <a:noFill/>
        </p:spPr>
        <p:txBody>
          <a:bodyPr wrap="square" rtlCol="0">
            <a:spAutoFit/>
          </a:bodyPr>
          <a:lstStyle/>
          <a:p>
            <a:pPr algn="ctr"/>
            <a:r>
              <a:rPr kumimoji="1" lang="ja-JP" altLang="en-US" sz="1000" dirty="0">
                <a:latin typeface="ＭＳ Ｐゴシック" panose="020B0600070205080204" pitchFamily="50" charset="-128"/>
                <a:ea typeface="ＭＳ Ｐゴシック" panose="020B0600070205080204" pitchFamily="50" charset="-128"/>
              </a:rPr>
              <a:t>左：小型月着陸実証機「</a:t>
            </a:r>
            <a:r>
              <a:rPr kumimoji="1" lang="en-US" altLang="ja-JP" sz="1000" dirty="0">
                <a:latin typeface="ＭＳ Ｐゴシック" panose="020B0600070205080204" pitchFamily="50" charset="-128"/>
                <a:ea typeface="ＭＳ Ｐゴシック" panose="020B0600070205080204" pitchFamily="50" charset="-128"/>
              </a:rPr>
              <a:t>SLIM</a:t>
            </a:r>
            <a:r>
              <a:rPr kumimoji="1" lang="ja-JP" altLang="en-US" sz="1000" dirty="0">
                <a:latin typeface="ＭＳ Ｐゴシック" panose="020B0600070205080204" pitchFamily="50" charset="-128"/>
                <a:ea typeface="ＭＳ Ｐゴシック" panose="020B0600070205080204" pitchFamily="50" charset="-128"/>
              </a:rPr>
              <a:t>」（イラスト、</a:t>
            </a:r>
            <a:r>
              <a:rPr kumimoji="1" lang="en-US" altLang="ja-JP" sz="1000" dirty="0">
                <a:latin typeface="ＭＳ Ｐゴシック" panose="020B0600070205080204" pitchFamily="50" charset="-128"/>
                <a:ea typeface="ＭＳ Ｐゴシック" panose="020B0600070205080204" pitchFamily="50" charset="-128"/>
              </a:rPr>
              <a:t>©JAXA</a:t>
            </a:r>
            <a:r>
              <a:rPr kumimoji="1" lang="ja-JP" altLang="en-US" sz="1000" dirty="0">
                <a:latin typeface="ＭＳ Ｐゴシック" panose="020B0600070205080204" pitchFamily="50" charset="-128"/>
                <a:ea typeface="ＭＳ Ｐゴシック" panose="020B0600070205080204" pitchFamily="50" charset="-128"/>
              </a:rPr>
              <a:t>）、右：「</a:t>
            </a:r>
            <a:r>
              <a:rPr kumimoji="1" lang="en-US" altLang="ja-JP" sz="1000" dirty="0">
                <a:latin typeface="ＭＳ Ｐゴシック" panose="020B0600070205080204" pitchFamily="50" charset="-128"/>
                <a:ea typeface="ＭＳ Ｐゴシック" panose="020B0600070205080204" pitchFamily="50" charset="-128"/>
              </a:rPr>
              <a:t>SLIM</a:t>
            </a:r>
            <a:r>
              <a:rPr kumimoji="1" lang="ja-JP" altLang="en-US" sz="1000" dirty="0">
                <a:latin typeface="ＭＳ Ｐゴシック" panose="020B0600070205080204" pitchFamily="50" charset="-128"/>
                <a:ea typeface="ＭＳ Ｐゴシック" panose="020B0600070205080204" pitchFamily="50" charset="-128"/>
              </a:rPr>
              <a:t>」に搭載している薄膜化合物太陽電池</a:t>
            </a:r>
          </a:p>
        </p:txBody>
      </p:sp>
      <p:sp>
        <p:nvSpPr>
          <p:cNvPr id="14" name="タイトル 1">
            <a:extLst>
              <a:ext uri="{FF2B5EF4-FFF2-40B4-BE49-F238E27FC236}">
                <a16:creationId xmlns:a16="http://schemas.microsoft.com/office/drawing/2014/main" id="{38180561-862E-4CE5-A483-3325A5BDF943}"/>
              </a:ext>
            </a:extLst>
          </p:cNvPr>
          <p:cNvSpPr txBox="1">
            <a:spLocks/>
          </p:cNvSpPr>
          <p:nvPr/>
        </p:nvSpPr>
        <p:spPr>
          <a:xfrm>
            <a:off x="307459" y="4780460"/>
            <a:ext cx="6233026" cy="4143742"/>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宇宙航空研究開発機構（</a:t>
            </a:r>
            <a:r>
              <a:rPr lang="en-US" altLang="ja-JP" sz="1400" b="1" dirty="0">
                <a:latin typeface="ＭＳ Ｐゴシック" panose="020B0600070205080204" pitchFamily="50" charset="-128"/>
                <a:ea typeface="ＭＳ Ｐゴシック" panose="020B0600070205080204" pitchFamily="50" charset="-128"/>
              </a:rPr>
              <a:t>JAXA</a:t>
            </a:r>
            <a:r>
              <a:rPr lang="ja-JP" altLang="en-US" sz="1400" b="1" dirty="0">
                <a:latin typeface="ＭＳ Ｐゴシック" panose="020B0600070205080204" pitchFamily="50" charset="-128"/>
                <a:ea typeface="ＭＳ Ｐゴシック" panose="020B0600070205080204" pitchFamily="50" charset="-128"/>
              </a:rPr>
              <a:t>）より、認定部品長期供給</a:t>
            </a:r>
            <a:r>
              <a:rPr lang="en-US" altLang="ja-JP" sz="1400" b="1" dirty="0">
                <a:latin typeface="ＭＳ Ｐゴシック" panose="020B0600070205080204" pitchFamily="50" charset="-128"/>
                <a:ea typeface="ＭＳ Ｐゴシック" panose="020B0600070205080204" pitchFamily="50" charset="-128"/>
              </a:rPr>
              <a:t>50</a:t>
            </a:r>
            <a:r>
              <a:rPr lang="ja-JP" altLang="en-US" sz="1400" b="1" dirty="0">
                <a:latin typeface="ＭＳ Ｐゴシック" panose="020B0600070205080204" pitchFamily="50" charset="-128"/>
                <a:ea typeface="ＭＳ Ｐゴシック" panose="020B0600070205080204" pitchFamily="50" charset="-128"/>
              </a:rPr>
              <a:t>周年の感謝状を受領</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　　　　　　　　　</a:t>
            </a:r>
            <a:endParaRPr lang="en-US" altLang="ja-JP" sz="9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12</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22</a:t>
            </a:r>
            <a:r>
              <a:rPr lang="ja-JP" altLang="en-US" sz="1100" dirty="0">
                <a:latin typeface="ＭＳ Ｐゴシック" panose="020B0600070205080204" pitchFamily="50" charset="-128"/>
                <a:ea typeface="ＭＳ Ｐゴシック" panose="020B0600070205080204" pitchFamily="50" charset="-128"/>
              </a:rPr>
              <a:t>日（金）、天理事業所（シャープミュージアム）にて、</a:t>
            </a:r>
            <a:r>
              <a:rPr lang="en-US" altLang="ja-JP" sz="1100" dirty="0">
                <a:latin typeface="ＭＳ Ｐゴシック" panose="020B0600070205080204" pitchFamily="50" charset="-128"/>
                <a:ea typeface="ＭＳ Ｐゴシック" panose="020B0600070205080204" pitchFamily="50" charset="-128"/>
              </a:rPr>
              <a:t>JAXA</a:t>
            </a:r>
            <a:r>
              <a:rPr lang="ja-JP" altLang="en-US" sz="1100" dirty="0">
                <a:latin typeface="ＭＳ Ｐゴシック" panose="020B0600070205080204" pitchFamily="50" charset="-128"/>
                <a:ea typeface="ＭＳ Ｐゴシック" panose="020B0600070205080204" pitchFamily="50" charset="-128"/>
              </a:rPr>
              <a:t>認定部品の長期供給</a:t>
            </a:r>
            <a:r>
              <a:rPr lang="en-US" altLang="ja-JP" sz="1100" dirty="0">
                <a:latin typeface="ＭＳ Ｐゴシック" panose="020B0600070205080204" pitchFamily="50" charset="-128"/>
                <a:ea typeface="ＭＳ Ｐゴシック" panose="020B0600070205080204" pitchFamily="50" charset="-128"/>
              </a:rPr>
              <a:t>50</a:t>
            </a:r>
            <a:r>
              <a:rPr lang="ja-JP" altLang="en-US" sz="1100" dirty="0">
                <a:latin typeface="ＭＳ Ｐゴシック" panose="020B0600070205080204" pitchFamily="50" charset="-128"/>
                <a:ea typeface="ＭＳ Ｐゴシック" panose="020B0600070205080204" pitchFamily="50" charset="-128"/>
              </a:rPr>
              <a:t>周年を記念</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した感謝状の贈呈式が開催されました。</a:t>
            </a:r>
          </a:p>
          <a:p>
            <a:pPr>
              <a:lnSpc>
                <a:spcPct val="100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式では、当社を代表してシャープエネルギーソリューション株式会社 副社長の有馬さんが出席し、</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JAXA </a:t>
            </a:r>
            <a:r>
              <a:rPr lang="ja-JP" altLang="en-US" sz="1100" dirty="0">
                <a:solidFill>
                  <a:prstClr val="black"/>
                </a:solidFill>
                <a:latin typeface="ＭＳ Ｐゴシック" panose="020B0600070205080204" pitchFamily="50" charset="-128"/>
                <a:ea typeface="ＭＳ Ｐゴシック" panose="020B0600070205080204" pitchFamily="50" charset="-128"/>
              </a:rPr>
              <a:t>山川理事長</a:t>
            </a:r>
            <a:r>
              <a:rPr lang="ja-JP" altLang="en-US" sz="1100" dirty="0">
                <a:latin typeface="ＭＳ Ｐゴシック" panose="020B0600070205080204" pitchFamily="50" charset="-128"/>
                <a:ea typeface="ＭＳ Ｐゴシック" panose="020B0600070205080204" pitchFamily="50" charset="-128"/>
              </a:rPr>
              <a:t>より感謝状を頂戴しました。この感謝状は、宇宙用太陽電池の</a:t>
            </a:r>
            <a:r>
              <a:rPr lang="en-US" altLang="ja-JP" sz="1100" dirty="0">
                <a:latin typeface="ＭＳ Ｐゴシック" panose="020B0600070205080204" pitchFamily="50" charset="-128"/>
                <a:ea typeface="ＭＳ Ｐゴシック" panose="020B0600070205080204" pitchFamily="50" charset="-128"/>
              </a:rPr>
              <a:t>50</a:t>
            </a:r>
            <a:r>
              <a:rPr lang="ja-JP" altLang="en-US" sz="1100" dirty="0">
                <a:latin typeface="ＭＳ Ｐゴシック" panose="020B0600070205080204" pitchFamily="50" charset="-128"/>
                <a:ea typeface="ＭＳ Ｐゴシック" panose="020B0600070205080204" pitchFamily="50" charset="-128"/>
              </a:rPr>
              <a:t>年に渡る長期供給の実績が</a:t>
            </a:r>
            <a:r>
              <a:rPr lang="en-US" altLang="ja-JP" sz="1100" dirty="0">
                <a:latin typeface="ＭＳ Ｐゴシック" panose="020B0600070205080204" pitchFamily="50" charset="-128"/>
                <a:ea typeface="ＭＳ Ｐゴシック" panose="020B0600070205080204" pitchFamily="50" charset="-128"/>
              </a:rPr>
              <a:t>JAXA</a:t>
            </a:r>
            <a:r>
              <a:rPr lang="ja-JP" altLang="en-US" sz="1100" dirty="0">
                <a:latin typeface="ＭＳ Ｐゴシック" panose="020B0600070205080204" pitchFamily="50" charset="-128"/>
                <a:ea typeface="ＭＳ Ｐゴシック" panose="020B0600070205080204" pitchFamily="50" charset="-128"/>
              </a:rPr>
              <a:t>より認められ、授与されたものです。</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WEB</a:t>
            </a:r>
            <a:r>
              <a:rPr lang="ja-JP" altLang="en-US" sz="1100" dirty="0">
                <a:latin typeface="ＭＳ Ｐゴシック" panose="020B0600070205080204" pitchFamily="50" charset="-128"/>
                <a:ea typeface="ＭＳ Ｐゴシック" panose="020B0600070205080204" pitchFamily="50" charset="-128"/>
              </a:rPr>
              <a:t>社内報をご覧いただけます！！</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URL</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https://blog.sharp.co.jp/family/</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または、こちらの</a:t>
            </a:r>
            <a:r>
              <a:rPr lang="en-US" altLang="ja-JP" sz="1100" dirty="0">
                <a:latin typeface="ＭＳ Ｐゴシック" panose="020B0600070205080204" pitchFamily="50" charset="-128"/>
                <a:ea typeface="ＭＳ Ｐゴシック" panose="020B0600070205080204" pitchFamily="50" charset="-128"/>
              </a:rPr>
              <a:t>QR</a:t>
            </a:r>
            <a:r>
              <a:rPr lang="ja-JP" altLang="en-US" sz="1100" dirty="0">
                <a:latin typeface="ＭＳ Ｐゴシック" panose="020B0600070205080204" pitchFamily="50" charset="-128"/>
                <a:ea typeface="ＭＳ Ｐゴシック" panose="020B0600070205080204" pitchFamily="50" charset="-128"/>
              </a:rPr>
              <a:t>コードからアクセスしてみてください！！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p:txBody>
      </p:sp>
      <p:pic>
        <p:nvPicPr>
          <p:cNvPr id="15" name="図 14">
            <a:extLst>
              <a:ext uri="{FF2B5EF4-FFF2-40B4-BE49-F238E27FC236}">
                <a16:creationId xmlns:a16="http://schemas.microsoft.com/office/drawing/2014/main" id="{D174BF45-7CE4-4904-A718-117DE4AA6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380" y="5109811"/>
            <a:ext cx="4171306" cy="2320957"/>
          </a:xfrm>
          <a:prstGeom prst="rect">
            <a:avLst/>
          </a:prstGeom>
        </p:spPr>
      </p:pic>
    </p:spTree>
    <p:extLst>
      <p:ext uri="{BB962C8B-B14F-4D97-AF65-F5344CB8AC3E}">
        <p14:creationId xmlns:p14="http://schemas.microsoft.com/office/powerpoint/2010/main" val="34900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737A6A8C-F4C9-4502-8CB2-73E9E74B4184}"/>
              </a:ext>
            </a:extLst>
          </p:cNvPr>
          <p:cNvSpPr txBox="1">
            <a:spLocks/>
          </p:cNvSpPr>
          <p:nvPr/>
        </p:nvSpPr>
        <p:spPr>
          <a:xfrm>
            <a:off x="313711" y="223884"/>
            <a:ext cx="6228000" cy="9458232"/>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en-US" altLang="ja-JP" sz="1400" b="1" dirty="0">
                <a:latin typeface="ＭＳ Ｐゴシック" panose="020B0600070205080204" pitchFamily="50" charset="-128"/>
                <a:ea typeface="ＭＳ Ｐゴシック" panose="020B0600070205080204" pitchFamily="50" charset="-128"/>
              </a:rPr>
              <a:t>2023</a:t>
            </a:r>
            <a:r>
              <a:rPr lang="ja-JP" altLang="en-US" sz="1400" b="1" dirty="0">
                <a:latin typeface="ＭＳ Ｐゴシック" panose="020B0600070205080204" pitchFamily="50" charset="-128"/>
                <a:ea typeface="ＭＳ Ｐゴシック" panose="020B0600070205080204" pitchFamily="50" charset="-128"/>
              </a:rPr>
              <a:t>年度第</a:t>
            </a:r>
            <a:r>
              <a:rPr lang="en-US" altLang="ja-JP" sz="1400" b="1" dirty="0">
                <a:latin typeface="ＭＳ Ｐゴシック" panose="020B0600070205080204" pitchFamily="50" charset="-128"/>
                <a:ea typeface="ＭＳ Ｐゴシック" panose="020B0600070205080204" pitchFamily="50" charset="-128"/>
              </a:rPr>
              <a:t>3</a:t>
            </a:r>
            <a:r>
              <a:rPr lang="ja-JP" altLang="en-US" sz="1400" b="1" dirty="0">
                <a:latin typeface="ＭＳ Ｐゴシック" panose="020B0600070205080204" pitchFamily="50" charset="-128"/>
                <a:ea typeface="ＭＳ Ｐゴシック" panose="020B0600070205080204" pitchFamily="50" charset="-128"/>
              </a:rPr>
              <a:t>四半期決算を発表</a:t>
            </a:r>
            <a:r>
              <a:rPr lang="ja-JP" altLang="en-US" sz="1401" b="1"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6</a:t>
            </a:r>
            <a:r>
              <a:rPr lang="ja-JP" altLang="en-US" sz="1100" dirty="0">
                <a:latin typeface="ＭＳ Ｐゴシック" panose="020B0600070205080204" pitchFamily="50" charset="-128"/>
                <a:ea typeface="ＭＳ Ｐゴシック" panose="020B0600070205080204" pitchFamily="50" charset="-128"/>
              </a:rPr>
              <a:t>日（火）、当社は堺本社多目的ホールにて、</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年度第</a:t>
            </a:r>
            <a:r>
              <a:rPr lang="en-US" altLang="ja-JP" sz="1100" dirty="0">
                <a:latin typeface="ＭＳ Ｐゴシック" panose="020B0600070205080204" pitchFamily="50" charset="-128"/>
                <a:ea typeface="ＭＳ Ｐゴシック" panose="020B0600070205080204" pitchFamily="50" charset="-128"/>
              </a:rPr>
              <a:t>3</a:t>
            </a:r>
            <a:r>
              <a:rPr lang="ja-JP" altLang="en-US" sz="1100" dirty="0">
                <a:latin typeface="ＭＳ Ｐゴシック" panose="020B0600070205080204" pitchFamily="50" charset="-128"/>
                <a:ea typeface="ＭＳ Ｐゴシック" panose="020B0600070205080204" pitchFamily="50" charset="-128"/>
              </a:rPr>
              <a:t>四半期の決算を発表しました。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年度 第</a:t>
            </a:r>
            <a:r>
              <a:rPr lang="en-US" altLang="ja-JP" sz="1100" dirty="0">
                <a:latin typeface="ＭＳ Ｐゴシック" panose="020B0600070205080204" pitchFamily="50" charset="-128"/>
                <a:ea typeface="ＭＳ Ｐゴシック" panose="020B0600070205080204" pitchFamily="50" charset="-128"/>
              </a:rPr>
              <a:t>3</a:t>
            </a:r>
            <a:r>
              <a:rPr lang="ja-JP" altLang="en-US" sz="1100" dirty="0">
                <a:latin typeface="ＭＳ Ｐゴシック" panose="020B0600070205080204" pitchFamily="50" charset="-128"/>
                <a:ea typeface="ＭＳ Ｐゴシック" panose="020B0600070205080204" pitchFamily="50" charset="-128"/>
              </a:rPr>
              <a:t>四半期までの累計では、営業利益が減益となったものの、経常利益・最終利益が増益となっており、最終黒字となりました。第</a:t>
            </a:r>
            <a:r>
              <a:rPr lang="en-US" altLang="ja-JP" sz="1100" dirty="0">
                <a:latin typeface="ＭＳ Ｐゴシック" panose="020B0600070205080204" pitchFamily="50" charset="-128"/>
                <a:ea typeface="ＭＳ Ｐゴシック" panose="020B0600070205080204" pitchFamily="50" charset="-128"/>
              </a:rPr>
              <a:t>3</a:t>
            </a:r>
            <a:r>
              <a:rPr lang="ja-JP" altLang="en-US" sz="1100" dirty="0">
                <a:latin typeface="ＭＳ Ｐゴシック" panose="020B0600070205080204" pitchFamily="50" charset="-128"/>
                <a:ea typeface="ＭＳ Ｐゴシック" panose="020B0600070205080204" pitchFamily="50" charset="-128"/>
              </a:rPr>
              <a:t>四半期だけで見ると、営業利益・経常利益・最終利益とも、増益となりました。ブランド事業を中心に本業の回復が進んでいることから、営業利益は、第</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四半期以降、</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着実に回復しています。通期業績については、中小型ディスプレイの市況が非常に厳しいことから、業績予想を修正しました。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ブランド事業（スマートライフ＆エナジー、スマートオフィス、ユニバーサルネットワーク）の売上高は</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前年同期比</a:t>
            </a:r>
            <a:r>
              <a:rPr lang="en-US" altLang="ja-JP" sz="1100" dirty="0">
                <a:latin typeface="ＭＳ Ｐゴシック" panose="020B0600070205080204" pitchFamily="50" charset="-128"/>
                <a:ea typeface="ＭＳ Ｐゴシック" panose="020B0600070205080204" pitchFamily="50" charset="-128"/>
              </a:rPr>
              <a:t>4.6%</a:t>
            </a:r>
            <a:r>
              <a:rPr lang="ja-JP" altLang="en-US" sz="1100" dirty="0">
                <a:latin typeface="ＭＳ Ｐゴシック" panose="020B0600070205080204" pitchFamily="50" charset="-128"/>
                <a:ea typeface="ＭＳ Ｐゴシック" panose="020B0600070205080204" pitchFamily="50" charset="-128"/>
              </a:rPr>
              <a:t>減の</a:t>
            </a:r>
            <a:r>
              <a:rPr lang="en-US" altLang="ja-JP" sz="1100" dirty="0">
                <a:latin typeface="ＭＳ Ｐゴシック" panose="020B0600070205080204" pitchFamily="50" charset="-128"/>
                <a:ea typeface="ＭＳ Ｐゴシック" panose="020B0600070205080204" pitchFamily="50" charset="-128"/>
              </a:rPr>
              <a:t>9,904</a:t>
            </a:r>
            <a:r>
              <a:rPr lang="ja-JP" altLang="en-US" sz="1100" dirty="0">
                <a:latin typeface="ＭＳ Ｐゴシック" panose="020B0600070205080204" pitchFamily="50" charset="-128"/>
                <a:ea typeface="ＭＳ Ｐゴシック" panose="020B0600070205080204" pitchFamily="50" charset="-128"/>
              </a:rPr>
              <a:t>億円、デバイス事業（ディスプレイデバイス、エレクトロニックデバイス）は</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同</a:t>
            </a:r>
            <a:r>
              <a:rPr lang="en-US" altLang="ja-JP" sz="1100" dirty="0">
                <a:latin typeface="ＭＳ Ｐゴシック" panose="020B0600070205080204" pitchFamily="50" charset="-128"/>
                <a:ea typeface="ＭＳ Ｐゴシック" panose="020B0600070205080204" pitchFamily="50" charset="-128"/>
              </a:rPr>
              <a:t>17.1%</a:t>
            </a:r>
            <a:r>
              <a:rPr lang="ja-JP" altLang="en-US" sz="1100" dirty="0">
                <a:latin typeface="ＭＳ Ｐゴシック" panose="020B0600070205080204" pitchFamily="50" charset="-128"/>
                <a:ea typeface="ＭＳ Ｐゴシック" panose="020B0600070205080204" pitchFamily="50" charset="-128"/>
              </a:rPr>
              <a:t>減の</a:t>
            </a:r>
            <a:r>
              <a:rPr lang="en-US" altLang="ja-JP" sz="1100" dirty="0">
                <a:latin typeface="ＭＳ Ｐゴシック" panose="020B0600070205080204" pitchFamily="50" charset="-128"/>
                <a:ea typeface="ＭＳ Ｐゴシック" panose="020B0600070205080204" pitchFamily="50" charset="-128"/>
              </a:rPr>
              <a:t>8,092</a:t>
            </a:r>
            <a:r>
              <a:rPr lang="ja-JP" altLang="en-US" sz="1100" dirty="0">
                <a:latin typeface="ＭＳ Ｐゴシック" panose="020B0600070205080204" pitchFamily="50" charset="-128"/>
                <a:ea typeface="ＭＳ Ｐゴシック" panose="020B0600070205080204" pitchFamily="50" charset="-128"/>
              </a:rPr>
              <a:t>億円、全社合計では同</a:t>
            </a:r>
            <a:r>
              <a:rPr lang="en-US" altLang="ja-JP" sz="1100" dirty="0">
                <a:latin typeface="ＭＳ Ｐゴシック" panose="020B0600070205080204" pitchFamily="50" charset="-128"/>
                <a:ea typeface="ＭＳ Ｐゴシック" panose="020B0600070205080204" pitchFamily="50" charset="-128"/>
              </a:rPr>
              <a:t>10.3%</a:t>
            </a:r>
            <a:r>
              <a:rPr lang="ja-JP" altLang="en-US" sz="1100" dirty="0">
                <a:latin typeface="ＭＳ Ｐゴシック" panose="020B0600070205080204" pitchFamily="50" charset="-128"/>
                <a:ea typeface="ＭＳ Ｐゴシック" panose="020B0600070205080204" pitchFamily="50" charset="-128"/>
              </a:rPr>
              <a:t>減の</a:t>
            </a:r>
            <a:r>
              <a:rPr lang="en-US" altLang="ja-JP" sz="1100" dirty="0">
                <a:latin typeface="ＭＳ Ｐゴシック" panose="020B0600070205080204" pitchFamily="50" charset="-128"/>
                <a:ea typeface="ＭＳ Ｐゴシック" panose="020B0600070205080204" pitchFamily="50" charset="-128"/>
              </a:rPr>
              <a:t>1</a:t>
            </a:r>
            <a:r>
              <a:rPr lang="ja-JP" altLang="en-US" sz="1100" dirty="0">
                <a:latin typeface="ＭＳ Ｐゴシック" panose="020B0600070205080204" pitchFamily="50" charset="-128"/>
                <a:ea typeface="ＭＳ Ｐゴシック" panose="020B0600070205080204" pitchFamily="50" charset="-128"/>
              </a:rPr>
              <a:t>兆</a:t>
            </a:r>
            <a:r>
              <a:rPr lang="en-US" altLang="ja-JP" sz="1100" dirty="0">
                <a:latin typeface="ＭＳ Ｐゴシック" panose="020B0600070205080204" pitchFamily="50" charset="-128"/>
                <a:ea typeface="ＭＳ Ｐゴシック" panose="020B0600070205080204" pitchFamily="50" charset="-128"/>
              </a:rPr>
              <a:t>7, 647</a:t>
            </a:r>
            <a:r>
              <a:rPr lang="ja-JP" altLang="en-US" sz="1100" dirty="0">
                <a:latin typeface="ＭＳ Ｐゴシック" panose="020B0600070205080204" pitchFamily="50" charset="-128"/>
                <a:ea typeface="ＭＳ Ｐゴシック" panose="020B0600070205080204" pitchFamily="50" charset="-128"/>
              </a:rPr>
              <a:t>億円（連結調整含む）となりました。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各セグメントの概況</a:t>
            </a:r>
            <a:r>
              <a:rPr lang="en-US" altLang="ja-JP" sz="1100" dirty="0">
                <a:latin typeface="ＭＳ Ｐゴシック" panose="020B0600070205080204" pitchFamily="50" charset="-128"/>
                <a:ea typeface="ＭＳ Ｐゴシック" panose="020B0600070205080204" pitchFamily="50" charset="-128"/>
              </a:rPr>
              <a:t>】</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スマートライフ＆エナジーの売上高は、エネルギーソリューション事業が減収となり、前年同期比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latin typeface="ＭＳ Ｐゴシック" panose="020B0600070205080204" pitchFamily="50" charset="-128"/>
                <a:ea typeface="ＭＳ Ｐゴシック" panose="020B0600070205080204" pitchFamily="50" charset="-128"/>
              </a:rPr>
              <a:t>6.2%</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1,066</a:t>
            </a:r>
            <a:r>
              <a:rPr lang="ja-JP" altLang="en-US" sz="1100" dirty="0">
                <a:latin typeface="ＭＳ Ｐゴシック" panose="020B0600070205080204" pitchFamily="50" charset="-128"/>
                <a:ea typeface="ＭＳ Ｐゴシック" panose="020B0600070205080204" pitchFamily="50" charset="-128"/>
              </a:rPr>
              <a:t>億円となりました。白物家電事業は、国内が減収、海外が増収となっています。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スマートオフィスの売上高は、</a:t>
            </a:r>
            <a:r>
              <a:rPr lang="en-US" altLang="ja-JP" sz="1100" dirty="0">
                <a:latin typeface="ＭＳ Ｐゴシック" panose="020B0600070205080204" pitchFamily="50" charset="-128"/>
                <a:ea typeface="ＭＳ Ｐゴシック" panose="020B0600070205080204" pitchFamily="50" charset="-128"/>
              </a:rPr>
              <a:t>MFP</a:t>
            </a:r>
            <a:r>
              <a:rPr lang="ja-JP" altLang="en-US" sz="1100" dirty="0">
                <a:latin typeface="ＭＳ Ｐゴシック" panose="020B0600070205080204" pitchFamily="50" charset="-128"/>
                <a:ea typeface="ＭＳ Ｐゴシック" panose="020B0600070205080204" pitchFamily="50" charset="-128"/>
              </a:rPr>
              <a:t>事業やオフィスソリューション事業が、欧米を中心に大きく伸長したほか、</a:t>
            </a:r>
            <a:r>
              <a:rPr lang="en-US" altLang="ja-JP" sz="1100" dirty="0">
                <a:latin typeface="ＭＳ Ｐゴシック" panose="020B0600070205080204" pitchFamily="50" charset="-128"/>
                <a:ea typeface="ＭＳ Ｐゴシック" panose="020B0600070205080204" pitchFamily="50" charset="-128"/>
              </a:rPr>
              <a:t>PC</a:t>
            </a:r>
            <a:r>
              <a:rPr lang="ja-JP" altLang="en-US" sz="1100" dirty="0">
                <a:latin typeface="ＭＳ Ｐゴシック" panose="020B0600070205080204" pitchFamily="50" charset="-128"/>
                <a:ea typeface="ＭＳ Ｐゴシック" panose="020B0600070205080204" pitchFamily="50" charset="-128"/>
              </a:rPr>
              <a:t>事業の法人向けプレミアモデルが好調で、国内で法人向け・官公庁向けのシェアを拡大できたことから、ビジネスソリューション事業・</a:t>
            </a:r>
            <a:r>
              <a:rPr lang="en-US" altLang="ja-JP" sz="1100" dirty="0">
                <a:latin typeface="ＭＳ Ｐゴシック" panose="020B0600070205080204" pitchFamily="50" charset="-128"/>
                <a:ea typeface="ＭＳ Ｐゴシック" panose="020B0600070205080204" pitchFamily="50" charset="-128"/>
              </a:rPr>
              <a:t>PC</a:t>
            </a:r>
            <a:r>
              <a:rPr lang="ja-JP" altLang="en-US" sz="1100" dirty="0">
                <a:latin typeface="ＭＳ Ｐゴシック" panose="020B0600070205080204" pitchFamily="50" charset="-128"/>
                <a:ea typeface="ＭＳ Ｐゴシック" panose="020B0600070205080204" pitchFamily="50" charset="-128"/>
              </a:rPr>
              <a:t>事業とも増収となり、同 </a:t>
            </a:r>
            <a:r>
              <a:rPr lang="en-US" altLang="ja-JP" sz="1100" dirty="0">
                <a:latin typeface="ＭＳ Ｐゴシック" panose="020B0600070205080204" pitchFamily="50" charset="-128"/>
                <a:ea typeface="ＭＳ Ｐゴシック" panose="020B0600070205080204" pitchFamily="50" charset="-128"/>
              </a:rPr>
              <a:t>13.3%</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1,502</a:t>
            </a:r>
            <a:r>
              <a:rPr lang="ja-JP" altLang="en-US" sz="1100" dirty="0">
                <a:latin typeface="ＭＳ Ｐゴシック" panose="020B0600070205080204" pitchFamily="50" charset="-128"/>
                <a:ea typeface="ＭＳ Ｐゴシック" panose="020B0600070205080204" pitchFamily="50" charset="-128"/>
              </a:rPr>
              <a:t>億円となりました。</a:t>
            </a:r>
            <a:r>
              <a:rPr lang="ja-JP" altLang="en-US" sz="1100" dirty="0">
                <a:solidFill>
                  <a:srgbClr val="FF0000"/>
                </a:solidFill>
                <a:latin typeface="ＭＳ Ｐゴシック" panose="020B0600070205080204" pitchFamily="50" charset="-128"/>
                <a:ea typeface="ＭＳ Ｐゴシック" panose="020B0600070205080204" pitchFamily="50" charset="-128"/>
              </a:rPr>
              <a:t>　</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ユニバーサルネットワークはテレビ事業が増収となったものの、通信事業が減収となり、同 </a:t>
            </a:r>
            <a:r>
              <a:rPr lang="en-US" altLang="ja-JP" sz="1100" dirty="0">
                <a:latin typeface="ＭＳ Ｐゴシック" panose="020B0600070205080204" pitchFamily="50" charset="-128"/>
                <a:ea typeface="ＭＳ Ｐゴシック" panose="020B0600070205080204" pitchFamily="50" charset="-128"/>
              </a:rPr>
              <a:t>1.2%</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925</a:t>
            </a:r>
            <a:r>
              <a:rPr lang="ja-JP" altLang="en-US" sz="1100" dirty="0">
                <a:latin typeface="ＭＳ Ｐゴシック" panose="020B0600070205080204" pitchFamily="50" charset="-128"/>
                <a:ea typeface="ＭＳ Ｐゴシック" panose="020B0600070205080204" pitchFamily="50" charset="-128"/>
              </a:rPr>
              <a:t>億円となりました。テレビ事業では、価格競争の影響もあり中国が減収となりまし</a:t>
            </a:r>
            <a:r>
              <a:rPr lang="en-US" altLang="ja-JP" sz="1100" dirty="0">
                <a:latin typeface="ＭＳ Ｐゴシック" panose="020B0600070205080204" pitchFamily="50" charset="-128"/>
                <a:ea typeface="ＭＳ Ｐゴシック" panose="020B0600070205080204" pitchFamily="50" charset="-128"/>
              </a:rPr>
              <a:t>t</a:t>
            </a:r>
            <a:r>
              <a:rPr lang="ja-JP" altLang="en-US" sz="1100" dirty="0">
                <a:latin typeface="ＭＳ Ｐゴシック" panose="020B0600070205080204" pitchFamily="50" charset="-128"/>
                <a:ea typeface="ＭＳ Ｐゴシック" panose="020B0600070205080204" pitchFamily="50" charset="-128"/>
              </a:rPr>
              <a:t>が、高付加価値</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モデルの販売が進展し、国内などが増収となりました。</a:t>
            </a:r>
            <a:r>
              <a:rPr lang="ja-JP" altLang="en-US" sz="1100" dirty="0">
                <a:solidFill>
                  <a:srgbClr val="FF0000"/>
                </a:solidFill>
                <a:latin typeface="ＭＳ Ｐゴシック" panose="020B0600070205080204" pitchFamily="50" charset="-128"/>
                <a:ea typeface="ＭＳ Ｐゴシック" panose="020B0600070205080204" pitchFamily="50" charset="-128"/>
              </a:rPr>
              <a:t>　　</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srgbClr val="FF000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ディスプレイデバイスは、需要が改善した大型ディスプレイなどは増収となったものの、市況の回復が遅れたスマートフォン向けや</a:t>
            </a:r>
            <a:r>
              <a:rPr lang="en-US" altLang="ja-JP" sz="1100" dirty="0">
                <a:latin typeface="ＭＳ Ｐゴシック" panose="020B0600070205080204" pitchFamily="50" charset="-128"/>
                <a:ea typeface="ＭＳ Ｐゴシック" panose="020B0600070205080204" pitchFamily="50" charset="-128"/>
              </a:rPr>
              <a:t>PC</a:t>
            </a:r>
            <a:r>
              <a:rPr lang="ja-JP" altLang="en-US" sz="1100" dirty="0">
                <a:latin typeface="ＭＳ Ｐゴシック" panose="020B0600070205080204" pitchFamily="50" charset="-128"/>
                <a:ea typeface="ＭＳ Ｐゴシック" panose="020B0600070205080204" pitchFamily="50" charset="-128"/>
              </a:rPr>
              <a:t>・タブレット向けなど中小型ディスプレイが減収となり、同 </a:t>
            </a:r>
            <a:r>
              <a:rPr lang="en-US" altLang="ja-JP" sz="1100" dirty="0">
                <a:latin typeface="ＭＳ Ｐゴシック" panose="020B0600070205080204" pitchFamily="50" charset="-128"/>
                <a:ea typeface="ＭＳ Ｐゴシック" panose="020B0600070205080204" pitchFamily="50" charset="-128"/>
              </a:rPr>
              <a:t>42.0%</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1,263</a:t>
            </a:r>
            <a:r>
              <a:rPr lang="ja-JP" altLang="en-US" sz="1100" dirty="0">
                <a:latin typeface="ＭＳ Ｐゴシック" panose="020B0600070205080204" pitchFamily="50" charset="-128"/>
                <a:ea typeface="ＭＳ Ｐゴシック" panose="020B0600070205080204" pitchFamily="50" charset="-128"/>
              </a:rPr>
              <a:t>億円となりました。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エレクトロニックデバイスは、センサーモジュールの顧客需要が変動した影響があったこと、ディス</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プレイ需要の低迷により</a:t>
            </a:r>
            <a:r>
              <a:rPr lang="en-US" altLang="ja-JP" sz="1100" dirty="0">
                <a:latin typeface="ＭＳ Ｐゴシック" panose="020B0600070205080204" pitchFamily="50" charset="-128"/>
                <a:ea typeface="ＭＳ Ｐゴシック" panose="020B0600070205080204" pitchFamily="50" charset="-128"/>
              </a:rPr>
              <a:t>LCD</a:t>
            </a:r>
            <a:r>
              <a:rPr lang="ja-JP" altLang="en-US" sz="1100" dirty="0">
                <a:latin typeface="ＭＳ Ｐゴシック" panose="020B0600070205080204" pitchFamily="50" charset="-128"/>
                <a:ea typeface="ＭＳ Ｐゴシック" panose="020B0600070205080204" pitchFamily="50" charset="-128"/>
              </a:rPr>
              <a:t>ドライバが減少したことなどから、同 </a:t>
            </a:r>
            <a:r>
              <a:rPr lang="en-US" altLang="ja-JP" sz="1100" dirty="0">
                <a:latin typeface="ＭＳ Ｐゴシック" panose="020B0600070205080204" pitchFamily="50" charset="-128"/>
                <a:ea typeface="ＭＳ Ｐゴシック" panose="020B0600070205080204" pitchFamily="50" charset="-128"/>
              </a:rPr>
              <a:t>14.4%</a:t>
            </a:r>
            <a:r>
              <a:rPr lang="ja-JP" altLang="en-US" sz="1100" dirty="0">
                <a:latin typeface="ＭＳ Ｐゴシック" panose="020B0600070205080204" pitchFamily="50" charset="-128"/>
                <a:ea typeface="ＭＳ Ｐゴシック" panose="020B0600070205080204" pitchFamily="50" charset="-128"/>
              </a:rPr>
              <a:t>減の </a:t>
            </a:r>
            <a:r>
              <a:rPr lang="en-US" altLang="ja-JP" sz="1100" dirty="0">
                <a:latin typeface="ＭＳ Ｐゴシック" panose="020B0600070205080204" pitchFamily="50" charset="-128"/>
                <a:ea typeface="ＭＳ Ｐゴシック" panose="020B0600070205080204" pitchFamily="50" charset="-128"/>
              </a:rPr>
              <a:t>1,408</a:t>
            </a:r>
            <a:r>
              <a:rPr lang="ja-JP" altLang="en-US" sz="1100" dirty="0">
                <a:latin typeface="ＭＳ Ｐゴシック" panose="020B0600070205080204" pitchFamily="50" charset="-128"/>
                <a:ea typeface="ＭＳ Ｐゴシック" panose="020B0600070205080204" pitchFamily="50" charset="-128"/>
              </a:rPr>
              <a:t>億円となりました。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今回、通期予想を修正いたしましたが、業績は回復基調にありますので、今後も、さらなる回復に努めて参ります。</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56B7E9C4-399E-4E4E-83C2-D554BA99C4D8}"/>
              </a:ext>
            </a:extLst>
          </p:cNvPr>
          <p:cNvSpPr txBox="1"/>
          <p:nvPr/>
        </p:nvSpPr>
        <p:spPr>
          <a:xfrm>
            <a:off x="313711" y="3970739"/>
            <a:ext cx="6327720" cy="2308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代表取締役副社長の沖津さん（中央）、副社長執行役員</a:t>
            </a:r>
            <a:r>
              <a:rPr kumimoji="1" lang="en-US" altLang="ja-JP" sz="900" dirty="0">
                <a:latin typeface="ＭＳ Ｐゴシック" panose="020B0600070205080204" pitchFamily="50" charset="-128"/>
                <a:ea typeface="ＭＳ Ｐゴシック" panose="020B0600070205080204" pitchFamily="50" charset="-128"/>
              </a:rPr>
              <a:t>CFO</a:t>
            </a:r>
            <a:r>
              <a:rPr kumimoji="1" lang="ja-JP" altLang="en-US" sz="900" dirty="0">
                <a:latin typeface="ＭＳ Ｐゴシック" panose="020B0600070205080204" pitchFamily="50" charset="-128"/>
                <a:ea typeface="ＭＳ Ｐゴシック" panose="020B0600070205080204" pitchFamily="50" charset="-128"/>
              </a:rPr>
              <a:t>の</a:t>
            </a:r>
            <a:r>
              <a:rPr kumimoji="1" lang="en-US" altLang="ja-JP" sz="900" dirty="0">
                <a:latin typeface="ＭＳ Ｐゴシック" panose="020B0600070205080204" pitchFamily="50" charset="-128"/>
                <a:ea typeface="ＭＳ Ｐゴシック" panose="020B0600070205080204" pitchFamily="50" charset="-128"/>
              </a:rPr>
              <a:t>Branden</a:t>
            </a:r>
            <a:r>
              <a:rPr kumimoji="1" lang="ja-JP" altLang="en-US" sz="900" dirty="0">
                <a:latin typeface="ＭＳ Ｐゴシック" panose="020B0600070205080204" pitchFamily="50" charset="-128"/>
                <a:ea typeface="ＭＳ Ｐゴシック" panose="020B0600070205080204" pitchFamily="50" charset="-128"/>
              </a:rPr>
              <a:t>さん（右）常務執行役員管理統轄本部長の小坂さん（左）</a:t>
            </a:r>
          </a:p>
        </p:txBody>
      </p:sp>
      <p:pic>
        <p:nvPicPr>
          <p:cNvPr id="3" name="図 2">
            <a:extLst>
              <a:ext uri="{FF2B5EF4-FFF2-40B4-BE49-F238E27FC236}">
                <a16:creationId xmlns:a16="http://schemas.microsoft.com/office/drawing/2014/main" id="{72C6DBC6-F828-410E-99F4-1F9390C209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6" t="17188" r="2604"/>
          <a:stretch/>
        </p:blipFill>
        <p:spPr>
          <a:xfrm>
            <a:off x="760711" y="884639"/>
            <a:ext cx="5334000" cy="3086100"/>
          </a:xfrm>
          <a:prstGeom prst="rect">
            <a:avLst/>
          </a:prstGeom>
        </p:spPr>
      </p:pic>
    </p:spTree>
    <p:extLst>
      <p:ext uri="{BB962C8B-B14F-4D97-AF65-F5344CB8AC3E}">
        <p14:creationId xmlns:p14="http://schemas.microsoft.com/office/powerpoint/2010/main" val="35882369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28247</TotalTime>
  <Words>1771</Words>
  <Application>Microsoft Office PowerPoint</Application>
  <PresentationFormat>A4 210 x 297 mm</PresentationFormat>
  <Paragraphs>188</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吉田亜紀子</dc:creator>
  <cp:lastModifiedBy>金井郁子/主任</cp:lastModifiedBy>
  <cp:revision>1512</cp:revision>
  <cp:lastPrinted>2024-02-07T01:04:43Z</cp:lastPrinted>
  <dcterms:created xsi:type="dcterms:W3CDTF">2017-06-09T02:37:16Z</dcterms:created>
  <dcterms:modified xsi:type="dcterms:W3CDTF">2024-02-16T01:04:51Z</dcterms:modified>
</cp:coreProperties>
</file>