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handoutMasterIdLst>
    <p:handoutMasterId r:id="rId7"/>
  </p:handoutMasterIdLst>
  <p:sldIdLst>
    <p:sldId id="277" r:id="rId2"/>
    <p:sldId id="279" r:id="rId3"/>
    <p:sldId id="282" r:id="rId4"/>
    <p:sldId id="275" r:id="rId5"/>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嶋謙" initials="田嶋謙" lastIdx="1" clrIdx="0">
    <p:extLst>
      <p:ext uri="{19B8F6BF-5375-455C-9EA6-DF929625EA0E}">
        <p15:presenceInfo xmlns:p15="http://schemas.microsoft.com/office/powerpoint/2012/main" userId="S-1-5-21-220523388-1677128483-725345543-38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1C5C9"/>
    <a:srgbClr val="FF3300"/>
    <a:srgbClr val="FFCC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2" autoAdjust="0"/>
    <p:restoredTop sz="94660"/>
  </p:normalViewPr>
  <p:slideViewPr>
    <p:cSldViewPr snapToGrid="0">
      <p:cViewPr varScale="1">
        <p:scale>
          <a:sx n="50" d="100"/>
          <a:sy n="50" d="100"/>
        </p:scale>
        <p:origin x="19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355" tIns="45679" rIns="91355" bIns="456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355" tIns="45679" rIns="91355" bIns="45679" rtlCol="0"/>
          <a:lstStyle>
            <a:lvl1pPr algn="r">
              <a:defRPr sz="1200"/>
            </a:lvl1pPr>
          </a:lstStyle>
          <a:p>
            <a:fld id="{4B6C89B9-0132-43CF-B08E-47F098F86766}" type="datetimeFigureOut">
              <a:rPr kumimoji="1" lang="ja-JP" altLang="en-US" smtClean="0"/>
              <a:t>2023/10/20</a:t>
            </a:fld>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355" tIns="45679" rIns="91355" bIns="456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355" tIns="45679" rIns="91355" bIns="45679" rtlCol="0" anchor="b"/>
          <a:lstStyle>
            <a:lvl1pPr algn="r">
              <a:defRPr sz="1200"/>
            </a:lvl1pPr>
          </a:lstStyle>
          <a:p>
            <a:fld id="{037F6D40-E688-4C57-BEFB-D0C363D2F2AE}" type="slidenum">
              <a:rPr kumimoji="1" lang="ja-JP" altLang="en-US" smtClean="0"/>
              <a:t>‹#›</a:t>
            </a:fld>
            <a:endParaRPr kumimoji="1" lang="ja-JP" altLang="en-US"/>
          </a:p>
        </p:txBody>
      </p:sp>
    </p:spTree>
    <p:extLst>
      <p:ext uri="{BB962C8B-B14F-4D97-AF65-F5344CB8AC3E}">
        <p14:creationId xmlns:p14="http://schemas.microsoft.com/office/powerpoint/2010/main" val="3415632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31" tIns="45715" rIns="91431" bIns="45715" rtlCol="0"/>
          <a:lstStyle>
            <a:lvl1pPr algn="r">
              <a:defRPr sz="1200"/>
            </a:lvl1pPr>
          </a:lstStyle>
          <a:p>
            <a:fld id="{8785528C-770E-428B-8753-225238667249}" type="datetimeFigureOut">
              <a:rPr kumimoji="1" lang="ja-JP" altLang="en-US" smtClean="0"/>
              <a:t>2023/10/20</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31" tIns="45715" rIns="91431" bIns="45715" rtlCol="0" anchor="b"/>
          <a:lstStyle>
            <a:lvl1pPr algn="r">
              <a:defRPr sz="1200"/>
            </a:lvl1pPr>
          </a:lstStyle>
          <a:p>
            <a:fld id="{CF4BA616-914D-4CC4-93F3-9CA1BFCF9F77}" type="slidenum">
              <a:rPr kumimoji="1" lang="ja-JP" altLang="en-US" smtClean="0"/>
              <a:t>‹#›</a:t>
            </a:fld>
            <a:endParaRPr kumimoji="1" lang="ja-JP" altLang="en-US"/>
          </a:p>
        </p:txBody>
      </p:sp>
    </p:spTree>
    <p:extLst>
      <p:ext uri="{BB962C8B-B14F-4D97-AF65-F5344CB8AC3E}">
        <p14:creationId xmlns:p14="http://schemas.microsoft.com/office/powerpoint/2010/main" val="22125313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2023/10/20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137673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2023/10/20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7945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2023/10/20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2070124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2023/10/20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414084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40A9FB-E13A-4232-B7AA-C23696B2CEFE}" type="datetimeFigureOut">
              <a:rPr kumimoji="1" lang="ja-JP" altLang="en-US" smtClean="0"/>
              <a:t>2023/10/20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243247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240A9FB-E13A-4232-B7AA-C23696B2CEFE}" type="datetimeFigureOut">
              <a:rPr kumimoji="1" lang="ja-JP" altLang="en-US" smtClean="0"/>
              <a:t>2023/10/20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78387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40A9FB-E13A-4232-B7AA-C23696B2CEFE}" type="datetimeFigureOut">
              <a:rPr kumimoji="1" lang="ja-JP" altLang="en-US" smtClean="0"/>
              <a:t>2023/10/20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263612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40A9FB-E13A-4232-B7AA-C23696B2CEFE}" type="datetimeFigureOut">
              <a:rPr kumimoji="1" lang="ja-JP" altLang="en-US" smtClean="0"/>
              <a:t>2023/10/20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3969204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0A9FB-E13A-4232-B7AA-C23696B2CEFE}" type="datetimeFigureOut">
              <a:rPr kumimoji="1" lang="ja-JP" altLang="en-US" smtClean="0"/>
              <a:t>2023/10/20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1100871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40A9FB-E13A-4232-B7AA-C23696B2CEFE}" type="datetimeFigureOut">
              <a:rPr kumimoji="1" lang="ja-JP" altLang="en-US" smtClean="0"/>
              <a:t>2023/10/20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2685533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40A9FB-E13A-4232-B7AA-C23696B2CEFE}" type="datetimeFigureOut">
              <a:rPr kumimoji="1" lang="ja-JP" altLang="en-US" smtClean="0"/>
              <a:t>2023/10/20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108427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240A9FB-E13A-4232-B7AA-C23696B2CEFE}" type="datetimeFigureOut">
              <a:rPr kumimoji="1" lang="ja-JP" altLang="en-US" smtClean="0"/>
              <a:t>2023/10/20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94D5DA5-A697-4C5B-AF28-871C17EF7213}" type="slidenum">
              <a:rPr kumimoji="1" lang="ja-JP" altLang="en-US" smtClean="0"/>
              <a:t>‹#›</a:t>
            </a:fld>
            <a:endParaRPr kumimoji="1" lang="ja-JP" altLang="en-US"/>
          </a:p>
        </p:txBody>
      </p:sp>
    </p:spTree>
    <p:extLst>
      <p:ext uri="{BB962C8B-B14F-4D97-AF65-F5344CB8AC3E}">
        <p14:creationId xmlns:p14="http://schemas.microsoft.com/office/powerpoint/2010/main" val="12717777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6704"/>
                    </a14:imgEffect>
                    <a14:imgEffect>
                      <a14:saturation sat="105000"/>
                    </a14:imgEffect>
                  </a14:imgLayer>
                </a14:imgProps>
              </a:ext>
              <a:ext uri="{28A0092B-C50C-407E-A947-70E740481C1C}">
                <a14:useLocalDpi xmlns:a14="http://schemas.microsoft.com/office/drawing/2010/main" val="0"/>
              </a:ext>
            </a:extLst>
          </a:blip>
          <a:stretch>
            <a:fillRect/>
          </a:stretch>
        </p:blipFill>
        <p:spPr>
          <a:xfrm>
            <a:off x="310910" y="223882"/>
            <a:ext cx="6227999" cy="1884859"/>
          </a:xfrm>
          <a:prstGeom prst="rect">
            <a:avLst/>
          </a:prstGeom>
        </p:spPr>
      </p:pic>
      <p:sp>
        <p:nvSpPr>
          <p:cNvPr id="7" name="テキスト ボックス 6"/>
          <p:cNvSpPr txBox="1"/>
          <p:nvPr/>
        </p:nvSpPr>
        <p:spPr>
          <a:xfrm>
            <a:off x="753254" y="1220136"/>
            <a:ext cx="2102087" cy="369460"/>
          </a:xfrm>
          <a:prstGeom prst="rect">
            <a:avLst/>
          </a:prstGeom>
          <a:noFill/>
        </p:spPr>
        <p:txBody>
          <a:bodyPr wrap="square" rtlCol="0">
            <a:spAutoFit/>
          </a:bodyPr>
          <a:lstStyle/>
          <a:p>
            <a:r>
              <a:rPr lang="en-US" altLang="ja-JP" sz="1801" b="1" dirty="0">
                <a:latin typeface="ＭＳ Ｐゴシック" panose="020B0600070205080204" pitchFamily="50" charset="-128"/>
                <a:ea typeface="ＭＳ Ｐゴシック" panose="020B0600070205080204" pitchFamily="50" charset="-128"/>
              </a:rPr>
              <a:t>2023</a:t>
            </a:r>
            <a:r>
              <a:rPr lang="ja-JP" altLang="en-US" sz="1801" b="1" dirty="0">
                <a:latin typeface="ＭＳ Ｐゴシック" panose="020B0600070205080204" pitchFamily="50" charset="-128"/>
                <a:ea typeface="ＭＳ Ｐゴシック" panose="020B0600070205080204" pitchFamily="50" charset="-128"/>
              </a:rPr>
              <a:t>年</a:t>
            </a:r>
            <a:r>
              <a:rPr lang="en-US" altLang="ja-JP" sz="1801" b="1" dirty="0">
                <a:latin typeface="ＭＳ Ｐゴシック" panose="020B0600070205080204" pitchFamily="50" charset="-128"/>
                <a:ea typeface="ＭＳ Ｐゴシック" panose="020B0600070205080204" pitchFamily="50" charset="-128"/>
              </a:rPr>
              <a:t>11</a:t>
            </a:r>
            <a:r>
              <a:rPr lang="ja-JP" altLang="en-US" sz="1801" b="1" dirty="0">
                <a:latin typeface="ＭＳ Ｐゴシック" panose="020B0600070205080204" pitchFamily="50" charset="-128"/>
                <a:ea typeface="ＭＳ Ｐゴシック" panose="020B0600070205080204" pitchFamily="50" charset="-128"/>
              </a:rPr>
              <a:t>月　</a:t>
            </a:r>
            <a:r>
              <a:rPr lang="en-US" altLang="ja-JP" sz="1801" b="1" dirty="0">
                <a:latin typeface="ＭＳ Ｐゴシック" panose="020B0600070205080204" pitchFamily="50" charset="-128"/>
                <a:ea typeface="ＭＳ Ｐゴシック" panose="020B0600070205080204" pitchFamily="50" charset="-128"/>
              </a:rPr>
              <a:t>vol.38</a:t>
            </a:r>
            <a:endParaRPr lang="ja-JP" altLang="en-US" sz="1801" b="1" dirty="0">
              <a:latin typeface="ＭＳ Ｐゴシック" panose="020B0600070205080204" pitchFamily="50" charset="-128"/>
              <a:ea typeface="ＭＳ Ｐゴシック" panose="020B0600070205080204" pitchFamily="50" charset="-128"/>
            </a:endParaRPr>
          </a:p>
        </p:txBody>
      </p:sp>
      <p:sp>
        <p:nvSpPr>
          <p:cNvPr id="4" name="テキスト ボックス 3"/>
          <p:cNvSpPr txBox="1"/>
          <p:nvPr/>
        </p:nvSpPr>
        <p:spPr>
          <a:xfrm>
            <a:off x="310909" y="1571061"/>
            <a:ext cx="3514729" cy="307905"/>
          </a:xfrm>
          <a:prstGeom prst="rect">
            <a:avLst/>
          </a:prstGeom>
          <a:noFill/>
        </p:spPr>
        <p:txBody>
          <a:bodyPr wrap="square" rtlCol="0">
            <a:spAutoFit/>
          </a:bodyPr>
          <a:lstStyle/>
          <a:p>
            <a:pPr algn="ctr"/>
            <a:r>
              <a:rPr lang="ja-JP" altLang="en-US" sz="1401" b="1" dirty="0">
                <a:latin typeface="ＭＳ Ｐゴシック" panose="020B0600070205080204" pitchFamily="50" charset="-128"/>
                <a:ea typeface="ＭＳ Ｐゴシック" panose="020B0600070205080204" pitchFamily="50" charset="-128"/>
              </a:rPr>
              <a:t>「シャープの今」をお届けします。</a:t>
            </a:r>
          </a:p>
        </p:txBody>
      </p:sp>
      <p:sp>
        <p:nvSpPr>
          <p:cNvPr id="8" name="テキスト ボックス 7"/>
          <p:cNvSpPr txBox="1"/>
          <p:nvPr/>
        </p:nvSpPr>
        <p:spPr>
          <a:xfrm>
            <a:off x="5543550" y="1660400"/>
            <a:ext cx="995360" cy="276999"/>
          </a:xfrm>
          <a:prstGeom prst="rect">
            <a:avLst/>
          </a:prstGeom>
          <a:noFill/>
        </p:spPr>
        <p:txBody>
          <a:bodyPr wrap="square" rtlCol="0">
            <a:spAutoFit/>
          </a:bodyPr>
          <a:lstStyle/>
          <a:p>
            <a:r>
              <a:rPr lang="ja-JP" altLang="en-US" sz="1200" b="1" dirty="0">
                <a:latin typeface="ＭＳ Ｐゴシック" panose="020B0600070205080204" pitchFamily="50" charset="-128"/>
                <a:ea typeface="ＭＳ Ｐゴシック" panose="020B0600070205080204" pitchFamily="50" charset="-128"/>
              </a:rPr>
              <a:t>　広報担当</a:t>
            </a:r>
          </a:p>
        </p:txBody>
      </p:sp>
      <p:sp>
        <p:nvSpPr>
          <p:cNvPr id="14" name="テキスト ボックス 13"/>
          <p:cNvSpPr txBox="1"/>
          <p:nvPr/>
        </p:nvSpPr>
        <p:spPr>
          <a:xfrm>
            <a:off x="753254" y="549356"/>
            <a:ext cx="2240831" cy="523220"/>
          </a:xfrm>
          <a:prstGeom prst="rect">
            <a:avLst/>
          </a:prstGeom>
          <a:solidFill>
            <a:srgbClr val="FF9900">
              <a:alpha val="49020"/>
            </a:srgbClr>
          </a:solidFill>
          <a:ln>
            <a:solidFill>
              <a:srgbClr val="FFC000"/>
            </a:solidFill>
          </a:ln>
        </p:spPr>
        <p:txBody>
          <a:bodyPr wrap="square" rtlCol="0">
            <a:spAutoFit/>
          </a:bodyPr>
          <a:lstStyle/>
          <a:p>
            <a:r>
              <a:rPr lang="ja-JP" altLang="en-US" sz="2800" b="1" dirty="0">
                <a:latin typeface="ＭＳ Ｐゴシック" panose="020B0600070205080204" pitchFamily="50" charset="-128"/>
                <a:ea typeface="ＭＳ Ｐゴシック" panose="020B0600070205080204" pitchFamily="50" charset="-128"/>
              </a:rPr>
              <a:t>シャープ通信</a:t>
            </a:r>
          </a:p>
        </p:txBody>
      </p:sp>
      <p:sp>
        <p:nvSpPr>
          <p:cNvPr id="16" name="タイトル 1">
            <a:extLst>
              <a:ext uri="{FF2B5EF4-FFF2-40B4-BE49-F238E27FC236}">
                <a16:creationId xmlns:a16="http://schemas.microsoft.com/office/drawing/2014/main" id="{8D9865A0-06BE-4930-BB85-F415B899E333}"/>
              </a:ext>
            </a:extLst>
          </p:cNvPr>
          <p:cNvSpPr txBox="1">
            <a:spLocks/>
          </p:cNvSpPr>
          <p:nvPr/>
        </p:nvSpPr>
        <p:spPr>
          <a:xfrm>
            <a:off x="315000" y="2288136"/>
            <a:ext cx="6228000" cy="7393981"/>
          </a:xfrm>
          <a:prstGeom prst="rect">
            <a:avLst/>
          </a:prstGeom>
          <a:ln w="12700" cap="rnd">
            <a:solidFill>
              <a:schemeClr val="accent1"/>
            </a:solidFill>
          </a:ln>
        </p:spPr>
        <p:txBody>
          <a:bodyPr vert="horz" lIns="91440" tIns="45721" rIns="91440" bIns="45721"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1400" b="1" dirty="0">
                <a:latin typeface="ＭＳ Ｐゴシック" panose="020B0600070205080204" pitchFamily="50" charset="-128"/>
                <a:ea typeface="ＭＳ Ｐゴシック" panose="020B0600070205080204" pitchFamily="50" charset="-128"/>
              </a:rPr>
              <a:t>創業</a:t>
            </a:r>
            <a:r>
              <a:rPr lang="en-US" altLang="ja-JP" sz="1400" b="1" dirty="0">
                <a:latin typeface="ＭＳ Ｐゴシック" panose="020B0600070205080204" pitchFamily="50" charset="-128"/>
                <a:ea typeface="ＭＳ Ｐゴシック" panose="020B0600070205080204" pitchFamily="50" charset="-128"/>
              </a:rPr>
              <a:t>111</a:t>
            </a:r>
            <a:r>
              <a:rPr lang="ja-JP" altLang="en-US" sz="1400" b="1" dirty="0">
                <a:latin typeface="ＭＳ Ｐゴシック" panose="020B0600070205080204" pitchFamily="50" charset="-128"/>
                <a:ea typeface="ＭＳ Ｐゴシック" panose="020B0600070205080204" pitchFamily="50" charset="-128"/>
              </a:rPr>
              <a:t>周年を記念し、当社初の単独大規模技術展示イベント</a:t>
            </a:r>
            <a:endParaRPr lang="en-US" altLang="ja-JP" sz="1400" b="1" dirty="0">
              <a:latin typeface="ＭＳ Ｐゴシック" panose="020B0600070205080204" pitchFamily="50" charset="-128"/>
              <a:ea typeface="ＭＳ Ｐゴシック" panose="020B0600070205080204" pitchFamily="50" charset="-128"/>
            </a:endParaRPr>
          </a:p>
          <a:p>
            <a:pPr>
              <a:lnSpc>
                <a:spcPct val="100000"/>
              </a:lnSpc>
            </a:pPr>
            <a:r>
              <a:rPr lang="ja-JP" altLang="en-US" sz="1400" b="1" dirty="0">
                <a:latin typeface="ＭＳ Ｐゴシック" panose="020B0600070205080204" pitchFamily="50" charset="-128"/>
                <a:ea typeface="ＭＳ Ｐゴシック" panose="020B0600070205080204" pitchFamily="50" charset="-128"/>
              </a:rPr>
              <a:t>「</a:t>
            </a:r>
            <a:r>
              <a:rPr lang="en-US" altLang="ja-JP" sz="1400" b="1" dirty="0">
                <a:latin typeface="ＭＳ Ｐゴシック" panose="020B0600070205080204" pitchFamily="50" charset="-128"/>
                <a:ea typeface="ＭＳ Ｐゴシック" panose="020B0600070205080204" pitchFamily="50" charset="-128"/>
              </a:rPr>
              <a:t>SHARP Tech-Day</a:t>
            </a:r>
            <a:r>
              <a:rPr lang="ja-JP" altLang="en-US" sz="1400" b="1" dirty="0">
                <a:latin typeface="ＭＳ Ｐゴシック" panose="020B0600070205080204" pitchFamily="50" charset="-128"/>
                <a:ea typeface="ＭＳ Ｐゴシック" panose="020B0600070205080204" pitchFamily="50" charset="-128"/>
              </a:rPr>
              <a:t>」開催</a:t>
            </a: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ja-JP" altLang="en-US" sz="1100" dirty="0">
              <a:latin typeface="ＭＳ Ｐゴシック" panose="020B0600070205080204" pitchFamily="50" charset="-128"/>
              <a:ea typeface="ＭＳ Ｐゴシック" panose="020B0600070205080204" pitchFamily="50" charset="-128"/>
            </a:endParaRPr>
          </a:p>
          <a:p>
            <a:pPr>
              <a:lnSpc>
                <a:spcPct val="120000"/>
              </a:lnSpc>
            </a:pPr>
            <a:endParaRPr lang="ja-JP" altLang="en-US" sz="11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当社は創業</a:t>
            </a:r>
            <a:r>
              <a:rPr lang="en-US" altLang="ja-JP" sz="1100" dirty="0">
                <a:latin typeface="ＭＳ Ｐゴシック" panose="020B0600070205080204" pitchFamily="50" charset="-128"/>
                <a:ea typeface="ＭＳ Ｐゴシック" panose="020B0600070205080204" pitchFamily="50" charset="-128"/>
              </a:rPr>
              <a:t>111</a:t>
            </a:r>
            <a:r>
              <a:rPr lang="ja-JP" altLang="en-US" sz="1100" dirty="0">
                <a:latin typeface="ＭＳ Ｐゴシック" panose="020B0600070205080204" pitchFamily="50" charset="-128"/>
                <a:ea typeface="ＭＳ Ｐゴシック" panose="020B0600070205080204" pitchFamily="50" charset="-128"/>
              </a:rPr>
              <a:t>周年（創業日：</a:t>
            </a:r>
            <a:r>
              <a:rPr lang="en-US" altLang="ja-JP" sz="1100" dirty="0">
                <a:latin typeface="ＭＳ Ｐゴシック" panose="020B0600070205080204" pitchFamily="50" charset="-128"/>
                <a:ea typeface="ＭＳ Ｐゴシック" panose="020B0600070205080204" pitchFamily="50" charset="-128"/>
              </a:rPr>
              <a:t>1912</a:t>
            </a:r>
            <a:r>
              <a:rPr lang="ja-JP" altLang="en-US" sz="1100" dirty="0">
                <a:latin typeface="ＭＳ Ｐゴシック" panose="020B0600070205080204" pitchFamily="50" charset="-128"/>
                <a:ea typeface="ＭＳ Ｐゴシック" panose="020B0600070205080204" pitchFamily="50" charset="-128"/>
              </a:rPr>
              <a:t>年</a:t>
            </a:r>
            <a:r>
              <a:rPr lang="en-US" altLang="ja-JP" sz="1100" dirty="0">
                <a:latin typeface="ＭＳ Ｐゴシック" panose="020B0600070205080204" pitchFamily="50" charset="-128"/>
                <a:ea typeface="ＭＳ Ｐゴシック" panose="020B0600070205080204" pitchFamily="50" charset="-128"/>
              </a:rPr>
              <a:t>9</a:t>
            </a:r>
            <a:r>
              <a:rPr lang="ja-JP" altLang="en-US" sz="1100" dirty="0">
                <a:latin typeface="ＭＳ Ｐゴシック" panose="020B0600070205080204" pitchFamily="50" charset="-128"/>
                <a:ea typeface="ＭＳ Ｐゴシック" panose="020B0600070205080204" pitchFamily="50" charset="-128"/>
              </a:rPr>
              <a:t>月</a:t>
            </a:r>
            <a:r>
              <a:rPr lang="en-US" altLang="ja-JP" sz="1100" dirty="0">
                <a:latin typeface="ＭＳ Ｐゴシック" panose="020B0600070205080204" pitchFamily="50" charset="-128"/>
                <a:ea typeface="ＭＳ Ｐゴシック" panose="020B0600070205080204" pitchFamily="50" charset="-128"/>
              </a:rPr>
              <a:t>15</a:t>
            </a:r>
            <a:r>
              <a:rPr lang="ja-JP" altLang="en-US" sz="1100" dirty="0">
                <a:latin typeface="ＭＳ Ｐゴシック" panose="020B0600070205080204" pitchFamily="50" charset="-128"/>
                <a:ea typeface="ＭＳ Ｐゴシック" panose="020B0600070205080204" pitchFamily="50" charset="-128"/>
              </a:rPr>
              <a:t>日）を記念し、</a:t>
            </a:r>
            <a:r>
              <a:rPr lang="en-US" altLang="ja-JP" sz="1100" dirty="0">
                <a:latin typeface="ＭＳ Ｐゴシック" panose="020B0600070205080204" pitchFamily="50" charset="-128"/>
                <a:ea typeface="ＭＳ Ｐゴシック" panose="020B0600070205080204" pitchFamily="50" charset="-128"/>
              </a:rPr>
              <a:t>2023</a:t>
            </a:r>
            <a:r>
              <a:rPr lang="ja-JP" altLang="en-US" sz="1100" dirty="0">
                <a:latin typeface="ＭＳ Ｐゴシック" panose="020B0600070205080204" pitchFamily="50" charset="-128"/>
                <a:ea typeface="ＭＳ Ｐゴシック" panose="020B0600070205080204" pitchFamily="50" charset="-128"/>
              </a:rPr>
              <a:t>年</a:t>
            </a:r>
            <a:r>
              <a:rPr lang="en-US" altLang="ja-JP" sz="1100" dirty="0">
                <a:latin typeface="ＭＳ Ｐゴシック" panose="020B0600070205080204" pitchFamily="50" charset="-128"/>
                <a:ea typeface="ＭＳ Ｐゴシック" panose="020B0600070205080204" pitchFamily="50" charset="-128"/>
              </a:rPr>
              <a:t>11</a:t>
            </a:r>
            <a:r>
              <a:rPr lang="ja-JP" altLang="en-US" sz="1100" dirty="0">
                <a:latin typeface="ＭＳ Ｐゴシック" panose="020B0600070205080204" pitchFamily="50" charset="-128"/>
                <a:ea typeface="ＭＳ Ｐゴシック" panose="020B0600070205080204" pitchFamily="50" charset="-128"/>
              </a:rPr>
              <a:t>月</a:t>
            </a:r>
            <a:r>
              <a:rPr lang="en-US" altLang="ja-JP" sz="1100" dirty="0">
                <a:latin typeface="ＭＳ Ｐゴシック" panose="020B0600070205080204" pitchFamily="50" charset="-128"/>
                <a:ea typeface="ＭＳ Ｐゴシック" panose="020B0600070205080204" pitchFamily="50" charset="-128"/>
              </a:rPr>
              <a:t>10</a:t>
            </a:r>
            <a:r>
              <a:rPr lang="ja-JP" altLang="en-US" sz="1100" dirty="0">
                <a:latin typeface="ＭＳ Ｐゴシック" panose="020B0600070205080204" pitchFamily="50" charset="-128"/>
                <a:ea typeface="ＭＳ Ｐゴシック" panose="020B0600070205080204" pitchFamily="50" charset="-128"/>
              </a:rPr>
              <a:t>日（金）から</a:t>
            </a:r>
            <a:r>
              <a:rPr lang="en-US" altLang="ja-JP" sz="1100" dirty="0">
                <a:latin typeface="ＭＳ Ｐゴシック" panose="020B0600070205080204" pitchFamily="50" charset="-128"/>
                <a:ea typeface="ＭＳ Ｐゴシック" panose="020B0600070205080204" pitchFamily="50" charset="-128"/>
              </a:rPr>
              <a:t>12</a:t>
            </a:r>
            <a:r>
              <a:rPr lang="ja-JP" altLang="en-US" sz="1100" dirty="0">
                <a:latin typeface="ＭＳ Ｐゴシック" panose="020B0600070205080204" pitchFamily="50" charset="-128"/>
                <a:ea typeface="ＭＳ Ｐゴシック" panose="020B0600070205080204" pitchFamily="50" charset="-128"/>
              </a:rPr>
              <a:t>日（日）まで</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東京ビッグサイト（東京都江東区）にて、当社の革新技術を紹介する「</a:t>
            </a:r>
            <a:r>
              <a:rPr lang="en-US" altLang="ja-JP" sz="1100" dirty="0">
                <a:latin typeface="ＭＳ Ｐゴシック" panose="020B0600070205080204" pitchFamily="50" charset="-128"/>
                <a:ea typeface="ＭＳ Ｐゴシック" panose="020B0600070205080204" pitchFamily="50" charset="-128"/>
              </a:rPr>
              <a:t>SHARP Tech-Day</a:t>
            </a:r>
            <a:r>
              <a:rPr lang="ja-JP" altLang="en-US" sz="1100" dirty="0">
                <a:latin typeface="ＭＳ Ｐゴシック" panose="020B0600070205080204" pitchFamily="50" charset="-128"/>
                <a:ea typeface="ＭＳ Ｐゴシック" panose="020B0600070205080204" pitchFamily="50" charset="-128"/>
              </a:rPr>
              <a:t>」を開催します。</a:t>
            </a:r>
          </a:p>
          <a:p>
            <a:pPr>
              <a:lnSpc>
                <a:spcPct val="100000"/>
              </a:lnSpc>
            </a:pPr>
            <a:endParaRPr lang="ja-JP" altLang="en-US"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初の単独大規模技術展示イベントである「</a:t>
            </a:r>
            <a:r>
              <a:rPr lang="en-US" altLang="ja-JP" sz="1100" dirty="0">
                <a:latin typeface="ＭＳ Ｐゴシック" panose="020B0600070205080204" pitchFamily="50" charset="-128"/>
                <a:ea typeface="ＭＳ Ｐゴシック" panose="020B0600070205080204" pitchFamily="50" charset="-128"/>
              </a:rPr>
              <a:t>SHARP Tech-Day</a:t>
            </a:r>
            <a:r>
              <a:rPr lang="ja-JP" altLang="en-US" sz="1100" dirty="0">
                <a:latin typeface="ＭＳ Ｐゴシック" panose="020B0600070205080204" pitchFamily="50" charset="-128"/>
                <a:ea typeface="ＭＳ Ｐゴシック" panose="020B0600070205080204" pitchFamily="50" charset="-128"/>
              </a:rPr>
              <a:t>」では、「</a:t>
            </a:r>
            <a:r>
              <a:rPr lang="en-US" altLang="ja-JP" sz="1100" dirty="0">
                <a:latin typeface="ＭＳ Ｐゴシック" panose="020B0600070205080204" pitchFamily="50" charset="-128"/>
                <a:ea typeface="ＭＳ Ｐゴシック" panose="020B0600070205080204" pitchFamily="50" charset="-128"/>
              </a:rPr>
              <a:t>Be a Game Changer – Game-changing technologies transforming our future –</a:t>
            </a:r>
            <a:r>
              <a:rPr lang="ja-JP" altLang="en-US" sz="1100" dirty="0">
                <a:latin typeface="ＭＳ Ｐゴシック" panose="020B0600070205080204" pitchFamily="50" charset="-128"/>
                <a:ea typeface="ＭＳ Ｐゴシック" panose="020B0600070205080204" pitchFamily="50" charset="-128"/>
              </a:rPr>
              <a:t>」をテーマに、テクノロジーパートナー企業とも連携の</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もと、世の中の革新につながる製品・サービス群を体感いただけます。さらに、メインステージでは、</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第一人者や著名人による講演やトークセッションなど、豊富なプログラムを予定しており、ビジネス</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パーソンはもとより、一般の方やファミリー層まで、さまざまな方々を対象としたイベントになっています。ぜひ、ご来場ください。</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開催期間： </a:t>
            </a:r>
            <a:r>
              <a:rPr lang="en-US" altLang="ja-JP" sz="1100" dirty="0">
                <a:latin typeface="ＭＳ Ｐゴシック" panose="020B0600070205080204" pitchFamily="50" charset="-128"/>
                <a:ea typeface="ＭＳ Ｐゴシック" panose="020B0600070205080204" pitchFamily="50" charset="-128"/>
              </a:rPr>
              <a:t>2023</a:t>
            </a:r>
            <a:r>
              <a:rPr lang="ja-JP" altLang="en-US" sz="1100" dirty="0">
                <a:latin typeface="ＭＳ Ｐゴシック" panose="020B0600070205080204" pitchFamily="50" charset="-128"/>
                <a:ea typeface="ＭＳ Ｐゴシック" panose="020B0600070205080204" pitchFamily="50" charset="-128"/>
              </a:rPr>
              <a:t>年 </a:t>
            </a:r>
            <a:r>
              <a:rPr lang="en-US" altLang="ja-JP" sz="1100" dirty="0">
                <a:latin typeface="ＭＳ Ｐゴシック" panose="020B0600070205080204" pitchFamily="50" charset="-128"/>
                <a:ea typeface="ＭＳ Ｐゴシック" panose="020B0600070205080204" pitchFamily="50" charset="-128"/>
              </a:rPr>
              <a:t>11</a:t>
            </a:r>
            <a:r>
              <a:rPr lang="ja-JP" altLang="en-US" sz="1100" dirty="0">
                <a:latin typeface="ＭＳ Ｐゴシック" panose="020B0600070205080204" pitchFamily="50" charset="-128"/>
                <a:ea typeface="ＭＳ Ｐゴシック" panose="020B0600070205080204" pitchFamily="50" charset="-128"/>
              </a:rPr>
              <a:t>月</a:t>
            </a:r>
            <a:r>
              <a:rPr lang="en-US" altLang="ja-JP" sz="1100" dirty="0">
                <a:latin typeface="ＭＳ Ｐゴシック" panose="020B0600070205080204" pitchFamily="50" charset="-128"/>
                <a:ea typeface="ＭＳ Ｐゴシック" panose="020B0600070205080204" pitchFamily="50" charset="-128"/>
              </a:rPr>
              <a:t>10</a:t>
            </a:r>
            <a:r>
              <a:rPr lang="ja-JP" altLang="en-US" sz="1100" dirty="0">
                <a:latin typeface="ＭＳ Ｐゴシック" panose="020B0600070205080204" pitchFamily="50" charset="-128"/>
                <a:ea typeface="ＭＳ Ｐゴシック" panose="020B0600070205080204" pitchFamily="50" charset="-128"/>
              </a:rPr>
              <a:t>日（金）</a:t>
            </a:r>
            <a:r>
              <a:rPr lang="en-US" altLang="ja-JP" sz="1100" dirty="0">
                <a:latin typeface="ＭＳ Ｐゴシック" panose="020B0600070205080204" pitchFamily="50" charset="-128"/>
                <a:ea typeface="ＭＳ Ｐゴシック" panose="020B0600070205080204" pitchFamily="50" charset="-128"/>
              </a:rPr>
              <a:t>13:00 </a:t>
            </a: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18:00</a:t>
            </a:r>
          </a:p>
          <a:p>
            <a:pPr>
              <a:lnSpc>
                <a:spcPct val="100000"/>
              </a:lnSpc>
            </a:pP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11</a:t>
            </a:r>
            <a:r>
              <a:rPr lang="ja-JP" altLang="en-US" sz="1100" dirty="0">
                <a:latin typeface="ＭＳ Ｐゴシック" panose="020B0600070205080204" pitchFamily="50" charset="-128"/>
                <a:ea typeface="ＭＳ Ｐゴシック" panose="020B0600070205080204" pitchFamily="50" charset="-128"/>
              </a:rPr>
              <a:t>月</a:t>
            </a:r>
            <a:r>
              <a:rPr lang="en-US" altLang="ja-JP" sz="1100" dirty="0">
                <a:latin typeface="ＭＳ Ｐゴシック" panose="020B0600070205080204" pitchFamily="50" charset="-128"/>
                <a:ea typeface="ＭＳ Ｐゴシック" panose="020B0600070205080204" pitchFamily="50" charset="-128"/>
              </a:rPr>
              <a:t>11</a:t>
            </a:r>
            <a:r>
              <a:rPr lang="ja-JP" altLang="en-US" sz="1100" dirty="0">
                <a:latin typeface="ＭＳ Ｐゴシック" panose="020B0600070205080204" pitchFamily="50" charset="-128"/>
                <a:ea typeface="ＭＳ Ｐゴシック" panose="020B0600070205080204" pitchFamily="50" charset="-128"/>
              </a:rPr>
              <a:t>日（土）</a:t>
            </a:r>
            <a:r>
              <a:rPr lang="en-US" altLang="ja-JP" sz="1100" dirty="0">
                <a:latin typeface="ＭＳ Ｐゴシック" panose="020B0600070205080204" pitchFamily="50" charset="-128"/>
                <a:ea typeface="ＭＳ Ｐゴシック" panose="020B0600070205080204" pitchFamily="50" charset="-128"/>
              </a:rPr>
              <a:t>10:00 </a:t>
            </a: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18:00</a:t>
            </a:r>
          </a:p>
          <a:p>
            <a:pPr>
              <a:lnSpc>
                <a:spcPct val="100000"/>
              </a:lnSpc>
            </a:pP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11</a:t>
            </a:r>
            <a:r>
              <a:rPr lang="ja-JP" altLang="en-US" sz="1100" dirty="0">
                <a:latin typeface="ＭＳ Ｐゴシック" panose="020B0600070205080204" pitchFamily="50" charset="-128"/>
                <a:ea typeface="ＭＳ Ｐゴシック" panose="020B0600070205080204" pitchFamily="50" charset="-128"/>
              </a:rPr>
              <a:t>月</a:t>
            </a:r>
            <a:r>
              <a:rPr lang="en-US" altLang="ja-JP" sz="1100" dirty="0">
                <a:latin typeface="ＭＳ Ｐゴシック" panose="020B0600070205080204" pitchFamily="50" charset="-128"/>
                <a:ea typeface="ＭＳ Ｐゴシック" panose="020B0600070205080204" pitchFamily="50" charset="-128"/>
              </a:rPr>
              <a:t>12</a:t>
            </a:r>
            <a:r>
              <a:rPr lang="ja-JP" altLang="en-US" sz="1100" dirty="0">
                <a:latin typeface="ＭＳ Ｐゴシック" panose="020B0600070205080204" pitchFamily="50" charset="-128"/>
                <a:ea typeface="ＭＳ Ｐゴシック" panose="020B0600070205080204" pitchFamily="50" charset="-128"/>
              </a:rPr>
              <a:t>日（日）</a:t>
            </a:r>
            <a:r>
              <a:rPr lang="en-US" altLang="ja-JP" sz="1100" dirty="0">
                <a:latin typeface="ＭＳ Ｐゴシック" panose="020B0600070205080204" pitchFamily="50" charset="-128"/>
                <a:ea typeface="ＭＳ Ｐゴシック" panose="020B0600070205080204" pitchFamily="50" charset="-128"/>
              </a:rPr>
              <a:t>10:00 </a:t>
            </a: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16:00</a:t>
            </a: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開催場所： 東京ビッグサイト（東京国際展示場） 東</a:t>
            </a:r>
            <a:r>
              <a:rPr lang="en-US" altLang="ja-JP" sz="1100" dirty="0">
                <a:latin typeface="ＭＳ Ｐゴシック" panose="020B0600070205080204" pitchFamily="50" charset="-128"/>
                <a:ea typeface="ＭＳ Ｐゴシック" panose="020B0600070205080204" pitchFamily="50" charset="-128"/>
              </a:rPr>
              <a:t>8</a:t>
            </a:r>
            <a:r>
              <a:rPr lang="ja-JP" altLang="en-US" sz="1100" dirty="0">
                <a:latin typeface="ＭＳ Ｐゴシック" panose="020B0600070205080204" pitchFamily="50" charset="-128"/>
                <a:ea typeface="ＭＳ Ｐゴシック" panose="020B0600070205080204" pitchFamily="50" charset="-128"/>
              </a:rPr>
              <a:t>ホール</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（東京都江東区有明</a:t>
            </a:r>
            <a:r>
              <a:rPr lang="en-US" altLang="ja-JP" sz="1100" dirty="0">
                <a:latin typeface="ＭＳ Ｐゴシック" panose="020B0600070205080204" pitchFamily="50" charset="-128"/>
                <a:ea typeface="ＭＳ Ｐゴシック" panose="020B0600070205080204" pitchFamily="50" charset="-128"/>
              </a:rPr>
              <a:t>3-11-1</a:t>
            </a:r>
            <a:r>
              <a:rPr lang="ja-JP" altLang="en-US" sz="1100" dirty="0">
                <a:latin typeface="ＭＳ Ｐゴシック" panose="020B0600070205080204" pitchFamily="50" charset="-128"/>
                <a:ea typeface="ＭＳ Ｐゴシック" panose="020B0600070205080204" pitchFamily="50" charset="-128"/>
              </a:rPr>
              <a:t>）</a:t>
            </a:r>
          </a:p>
          <a:p>
            <a:pPr>
              <a:lnSpc>
                <a:spcPct val="100000"/>
              </a:lnSpc>
            </a:pPr>
            <a:endParaRPr lang="ja-JP" altLang="en-US"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入 場 料 ：無料</a:t>
            </a:r>
            <a:r>
              <a:rPr lang="en-US" altLang="ja-JP" sz="1100"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以下の特設ウェブサイトから事前登録をお願いします。</a:t>
            </a:r>
            <a:r>
              <a:rPr lang="en-US" altLang="ja-JP" sz="1100" dirty="0">
                <a:latin typeface="ＭＳ Ｐゴシック" panose="020B0600070205080204" pitchFamily="50" charset="-128"/>
                <a:ea typeface="ＭＳ Ｐゴシック" panose="020B0600070205080204" pitchFamily="50" charset="-128"/>
              </a:rPr>
              <a:t>)</a:t>
            </a: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特設ウェブサイト：</a:t>
            </a:r>
            <a:r>
              <a:rPr lang="en-US" altLang="ja-JP" sz="1100" dirty="0">
                <a:latin typeface="ＭＳ Ｐゴシック" panose="020B0600070205080204" pitchFamily="50" charset="-128"/>
                <a:ea typeface="ＭＳ Ｐゴシック" panose="020B0600070205080204" pitchFamily="50" charset="-128"/>
              </a:rPr>
              <a:t>https://corporate.jp.sharp/techday/</a:t>
            </a:r>
            <a:r>
              <a:rPr lang="ja-JP" altLang="en-US" sz="1100" dirty="0">
                <a:latin typeface="ＭＳ Ｐゴシック" panose="020B0600070205080204" pitchFamily="50" charset="-128"/>
                <a:ea typeface="ＭＳ Ｐゴシック" panose="020B0600070205080204" pitchFamily="50" charset="-128"/>
              </a:rPr>
              <a:t>　</a:t>
            </a: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QR</a:t>
            </a:r>
            <a:r>
              <a:rPr lang="ja-JP" altLang="en-US" sz="1100" dirty="0">
                <a:latin typeface="ＭＳ Ｐゴシック" panose="020B0600070205080204" pitchFamily="50" charset="-128"/>
                <a:ea typeface="ＭＳ Ｐゴシック" panose="020B0600070205080204" pitchFamily="50" charset="-128"/>
              </a:rPr>
              <a:t>コードからも登録可能です。</a:t>
            </a: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p:txBody>
      </p:sp>
      <p:pic>
        <p:nvPicPr>
          <p:cNvPr id="17" name="図 16">
            <a:extLst>
              <a:ext uri="{FF2B5EF4-FFF2-40B4-BE49-F238E27FC236}">
                <a16:creationId xmlns:a16="http://schemas.microsoft.com/office/drawing/2014/main" id="{C1BAED24-DA11-4F13-A0F3-115FEECBB601}"/>
              </a:ext>
            </a:extLst>
          </p:cNvPr>
          <p:cNvPicPr>
            <a:picLocks noChangeAspect="1"/>
          </p:cNvPicPr>
          <p:nvPr/>
        </p:nvPicPr>
        <p:blipFill>
          <a:blip r:embed="rId4"/>
          <a:stretch>
            <a:fillRect/>
          </a:stretch>
        </p:blipFill>
        <p:spPr>
          <a:xfrm>
            <a:off x="1488302" y="2986087"/>
            <a:ext cx="4194375" cy="2327487"/>
          </a:xfrm>
          <a:prstGeom prst="rect">
            <a:avLst/>
          </a:prstGeom>
        </p:spPr>
      </p:pic>
      <p:pic>
        <p:nvPicPr>
          <p:cNvPr id="18" name="図 17">
            <a:extLst>
              <a:ext uri="{FF2B5EF4-FFF2-40B4-BE49-F238E27FC236}">
                <a16:creationId xmlns:a16="http://schemas.microsoft.com/office/drawing/2014/main" id="{197AEA6E-A21A-4508-84DB-67F44A3D25A8}"/>
              </a:ext>
            </a:extLst>
          </p:cNvPr>
          <p:cNvPicPr>
            <a:picLocks noChangeAspect="1"/>
          </p:cNvPicPr>
          <p:nvPr/>
        </p:nvPicPr>
        <p:blipFill>
          <a:blip r:embed="rId5"/>
          <a:stretch>
            <a:fillRect/>
          </a:stretch>
        </p:blipFill>
        <p:spPr>
          <a:xfrm>
            <a:off x="5168220" y="8519853"/>
            <a:ext cx="1028914" cy="1028914"/>
          </a:xfrm>
          <a:prstGeom prst="rect">
            <a:avLst/>
          </a:prstGeom>
        </p:spPr>
      </p:pic>
    </p:spTree>
    <p:extLst>
      <p:ext uri="{BB962C8B-B14F-4D97-AF65-F5344CB8AC3E}">
        <p14:creationId xmlns:p14="http://schemas.microsoft.com/office/powerpoint/2010/main" val="3680228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13711" y="5599652"/>
            <a:ext cx="6228000" cy="4082464"/>
          </a:xfrm>
          <a:prstGeom prst="rect">
            <a:avLst/>
          </a:prstGeom>
          <a:ln w="12700" cap="rnd">
            <a:solidFill>
              <a:schemeClr val="accent1"/>
            </a:solidFill>
          </a:ln>
        </p:spPr>
        <p:txBody>
          <a:bodyPr vert="horz" lIns="91440" tIns="45721" rIns="91440" bIns="45721"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1401" b="1" dirty="0">
                <a:solidFill>
                  <a:prstClr val="black"/>
                </a:solidFill>
                <a:latin typeface="ＭＳ Ｐゴシック" panose="020B0600070205080204" pitchFamily="50" charset="-128"/>
                <a:ea typeface="ＭＳ Ｐゴシック" panose="020B0600070205080204" pitchFamily="50" charset="-128"/>
              </a:rPr>
              <a:t>インドネシアのエアコン新工場の開所式を開催しました</a:t>
            </a:r>
            <a:endParaRPr lang="en-US" altLang="ja-JP" sz="1401" b="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a:t>
            </a:r>
            <a:r>
              <a:rPr lang="en-US" altLang="ja-JP" sz="1100" dirty="0">
                <a:solidFill>
                  <a:prstClr val="black"/>
                </a:solidFill>
                <a:latin typeface="ＭＳ Ｐゴシック" panose="020B0600070205080204" pitchFamily="50" charset="-128"/>
                <a:ea typeface="ＭＳ Ｐゴシック" panose="020B0600070205080204" pitchFamily="50" charset="-128"/>
              </a:rPr>
              <a:t>8</a:t>
            </a:r>
            <a:r>
              <a:rPr lang="ja-JP" altLang="en-US" sz="1100" dirty="0">
                <a:solidFill>
                  <a:prstClr val="black"/>
                </a:solidFill>
                <a:latin typeface="ＭＳ Ｐゴシック" panose="020B0600070205080204" pitchFamily="50" charset="-128"/>
                <a:ea typeface="ＭＳ Ｐゴシック" panose="020B0600070205080204" pitchFamily="50" charset="-128"/>
              </a:rPr>
              <a:t>月</a:t>
            </a:r>
            <a:r>
              <a:rPr lang="en-US" altLang="ja-JP" sz="1100" dirty="0">
                <a:solidFill>
                  <a:prstClr val="black"/>
                </a:solidFill>
                <a:latin typeface="ＭＳ Ｐゴシック" panose="020B0600070205080204" pitchFamily="50" charset="-128"/>
                <a:ea typeface="ＭＳ Ｐゴシック" panose="020B0600070205080204" pitchFamily="50" charset="-128"/>
              </a:rPr>
              <a:t>23</a:t>
            </a:r>
            <a:r>
              <a:rPr lang="ja-JP" altLang="en-US" sz="1100" dirty="0">
                <a:solidFill>
                  <a:prstClr val="black"/>
                </a:solidFill>
                <a:latin typeface="ＭＳ Ｐゴシック" panose="020B0600070205080204" pitchFamily="50" charset="-128"/>
                <a:ea typeface="ＭＳ Ｐゴシック" panose="020B0600070205080204" pitchFamily="50" charset="-128"/>
              </a:rPr>
              <a:t>日</a:t>
            </a:r>
            <a:r>
              <a:rPr lang="en-US" altLang="ja-JP" sz="1100" dirty="0">
                <a:solidFill>
                  <a:prstClr val="black"/>
                </a:solidFill>
                <a:latin typeface="ＭＳ Ｐゴシック" panose="020B0600070205080204" pitchFamily="50" charset="-128"/>
                <a:ea typeface="ＭＳ Ｐゴシック" panose="020B0600070205080204" pitchFamily="50" charset="-128"/>
              </a:rPr>
              <a:t>(</a:t>
            </a:r>
            <a:r>
              <a:rPr lang="ja-JP" altLang="en-US" sz="1100" dirty="0">
                <a:solidFill>
                  <a:prstClr val="black"/>
                </a:solidFill>
                <a:latin typeface="ＭＳ Ｐゴシック" panose="020B0600070205080204" pitchFamily="50" charset="-128"/>
                <a:ea typeface="ＭＳ Ｐゴシック" panose="020B0600070205080204" pitchFamily="50" charset="-128"/>
              </a:rPr>
              <a:t>水</a:t>
            </a:r>
            <a:r>
              <a:rPr lang="en-US" altLang="ja-JP" sz="1100" dirty="0">
                <a:solidFill>
                  <a:prstClr val="black"/>
                </a:solidFill>
                <a:latin typeface="ＭＳ Ｐゴシック" panose="020B0600070205080204" pitchFamily="50" charset="-128"/>
                <a:ea typeface="ＭＳ Ｐゴシック" panose="020B0600070205080204" pitchFamily="50" charset="-128"/>
              </a:rPr>
              <a:t>)</a:t>
            </a:r>
            <a:r>
              <a:rPr lang="ja-JP" altLang="en-US" sz="1100" dirty="0" err="1">
                <a:solidFill>
                  <a:prstClr val="black"/>
                </a:solidFill>
                <a:latin typeface="ＭＳ Ｐゴシック" panose="020B0600070205080204" pitchFamily="50" charset="-128"/>
                <a:ea typeface="ＭＳ Ｐゴシック" panose="020B0600070205080204" pitchFamily="50" charset="-128"/>
              </a:rPr>
              <a:t>、</a:t>
            </a:r>
            <a:r>
              <a:rPr lang="ja-JP" altLang="en-US" sz="1100" dirty="0">
                <a:solidFill>
                  <a:prstClr val="black"/>
                </a:solidFill>
                <a:latin typeface="ＭＳ Ｐゴシック" panose="020B0600070205080204" pitchFamily="50" charset="-128"/>
                <a:ea typeface="ＭＳ Ｐゴシック" panose="020B0600070205080204" pitchFamily="50" charset="-128"/>
              </a:rPr>
              <a:t>インドネシアの西ジャワ州カラワン工業団地のエアコン新工場の開所式が開催され</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ました。</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gn="ct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gn="ct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a:t>
            </a:r>
            <a:r>
              <a:rPr lang="ja-JP" altLang="en-US" sz="1001" dirty="0">
                <a:solidFill>
                  <a:prstClr val="black"/>
                </a:solidFill>
                <a:latin typeface="ＭＳ Ｐゴシック" panose="020B0600070205080204" pitchFamily="50" charset="-128"/>
                <a:ea typeface="ＭＳ Ｐゴシック" panose="020B0600070205080204" pitchFamily="50" charset="-128"/>
              </a:rPr>
              <a:t>　　　　　　　　　　　　　　　　　　　　　　　　　　</a:t>
            </a:r>
            <a:endParaRPr lang="en-US" altLang="ja-JP" sz="100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このエアコン工場はインドネシアにおける</a:t>
            </a:r>
            <a:r>
              <a:rPr lang="en-US" altLang="ja-JP" sz="1100" dirty="0">
                <a:solidFill>
                  <a:prstClr val="black"/>
                </a:solidFill>
                <a:latin typeface="ＭＳ Ｐゴシック" panose="020B0600070205080204" pitchFamily="50" charset="-128"/>
                <a:ea typeface="ＭＳ Ｐゴシック" panose="020B0600070205080204" pitchFamily="50" charset="-128"/>
              </a:rPr>
              <a:t>4</a:t>
            </a:r>
            <a:r>
              <a:rPr lang="ja-JP" altLang="en-US" sz="1100" dirty="0">
                <a:solidFill>
                  <a:prstClr val="black"/>
                </a:solidFill>
                <a:latin typeface="ＭＳ Ｐゴシック" panose="020B0600070205080204" pitchFamily="50" charset="-128"/>
                <a:ea typeface="ＭＳ Ｐゴシック" panose="020B0600070205080204" pitchFamily="50" charset="-128"/>
              </a:rPr>
              <a:t>番目の工場であり、インドネシア国内および輸出市場向けの生産拠点となります。また、同工場の稼働に合わせ、インドネシアで生産するエアコン製品シリーズ</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として、「ガルーダシリーズ」を発表しました。ラインアップは、分割型ベーシック標準エアコン、プラズマ</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クラスター搭載標準分割型エアコン、分割型ベーシックインバーターエアコン、プラズマクラスター搭載</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分割型インバーターエアコンとなります。</a:t>
            </a:r>
          </a:p>
          <a:p>
            <a:pPr>
              <a:lnSpc>
                <a:spcPct val="100000"/>
              </a:lnSpc>
            </a:pPr>
            <a:endParaRPr lang="ja-JP" altLang="en-US"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このエアコン工場によって、</a:t>
            </a:r>
            <a:r>
              <a:rPr lang="en-US" altLang="ja-JP" sz="1100" dirty="0">
                <a:solidFill>
                  <a:prstClr val="black"/>
                </a:solidFill>
                <a:latin typeface="ＭＳ Ｐゴシック" panose="020B0600070205080204" pitchFamily="50" charset="-128"/>
                <a:ea typeface="ＭＳ Ｐゴシック" panose="020B0600070205080204" pitchFamily="50" charset="-128"/>
              </a:rPr>
              <a:t>SEID</a:t>
            </a:r>
            <a:r>
              <a:rPr lang="ja-JP" altLang="en-US" sz="1100" dirty="0">
                <a:solidFill>
                  <a:prstClr val="black"/>
                </a:solidFill>
                <a:latin typeface="ＭＳ Ｐゴシック" panose="020B0600070205080204" pitchFamily="50" charset="-128"/>
                <a:ea typeface="ＭＳ Ｐゴシック" panose="020B0600070205080204" pitchFamily="50" charset="-128"/>
              </a:rPr>
              <a:t>の業績がさらなる成長を遂げ、「インドネシア</a:t>
            </a:r>
            <a:r>
              <a:rPr lang="en-US" altLang="ja-JP" sz="1100" dirty="0">
                <a:solidFill>
                  <a:prstClr val="black"/>
                </a:solidFill>
                <a:latin typeface="ＭＳ Ｐゴシック" panose="020B0600070205080204" pitchFamily="50" charset="-128"/>
                <a:ea typeface="ＭＳ Ｐゴシック" panose="020B0600070205080204" pitchFamily="50" charset="-128"/>
              </a:rPr>
              <a:t>No. 1</a:t>
            </a:r>
            <a:r>
              <a:rPr lang="ja-JP" altLang="en-US" sz="1100" dirty="0">
                <a:solidFill>
                  <a:prstClr val="black"/>
                </a:solidFill>
                <a:latin typeface="ＭＳ Ｐゴシック" panose="020B0600070205080204" pitchFamily="50" charset="-128"/>
                <a:ea typeface="ＭＳ Ｐゴシック" panose="020B0600070205080204" pitchFamily="50" charset="-128"/>
              </a:rPr>
              <a:t>」の地位を維持することを目指します。</a:t>
            </a:r>
            <a:endParaRPr lang="en-US" altLang="ja-JP" sz="1401" b="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401" b="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401" b="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401" b="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401" b="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401" b="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401" b="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00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00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00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00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00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00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00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00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00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001" dirty="0">
                <a:solidFill>
                  <a:prstClr val="black"/>
                </a:solidFill>
                <a:latin typeface="ＭＳ Ｐゴシック" panose="020B0600070205080204" pitchFamily="50" charset="-128"/>
                <a:ea typeface="ＭＳ Ｐゴシック" panose="020B0600070205080204" pitchFamily="50" charset="-128"/>
              </a:rPr>
              <a:t>　　</a:t>
            </a:r>
            <a:endParaRPr lang="en-US" altLang="ja-JP" sz="1300" dirty="0">
              <a:solidFill>
                <a:prstClr val="black"/>
              </a:solidFill>
              <a:latin typeface="ＭＳ Ｐゴシック" panose="020B0600070205080204" pitchFamily="50" charset="-128"/>
              <a:ea typeface="ＭＳ Ｐゴシック" panose="020B0600070205080204" pitchFamily="50" charset="-128"/>
            </a:endParaRPr>
          </a:p>
        </p:txBody>
      </p:sp>
      <p:sp>
        <p:nvSpPr>
          <p:cNvPr id="17" name="タイトル 1">
            <a:extLst>
              <a:ext uri="{FF2B5EF4-FFF2-40B4-BE49-F238E27FC236}">
                <a16:creationId xmlns:a16="http://schemas.microsoft.com/office/drawing/2014/main" id="{737A6A8C-F4C9-4502-8CB2-73E9E74B4184}"/>
              </a:ext>
            </a:extLst>
          </p:cNvPr>
          <p:cNvSpPr txBox="1">
            <a:spLocks/>
          </p:cNvSpPr>
          <p:nvPr/>
        </p:nvSpPr>
        <p:spPr>
          <a:xfrm>
            <a:off x="313711" y="223884"/>
            <a:ext cx="6228000" cy="5194358"/>
          </a:xfrm>
          <a:prstGeom prst="rect">
            <a:avLst/>
          </a:prstGeom>
          <a:ln w="12700" cap="rnd">
            <a:solidFill>
              <a:schemeClr val="accent1"/>
            </a:solidFill>
          </a:ln>
        </p:spPr>
        <p:txBody>
          <a:bodyPr vert="horz" lIns="91440" tIns="45721" rIns="91440" bIns="45721"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1400" b="1" dirty="0">
                <a:solidFill>
                  <a:prstClr val="black"/>
                </a:solidFill>
                <a:latin typeface="ＭＳ Ｐゴシック" panose="020B0600070205080204" pitchFamily="50" charset="-128"/>
                <a:ea typeface="ＭＳ Ｐゴシック" panose="020B0600070205080204" pitchFamily="50" charset="-128"/>
              </a:rPr>
              <a:t>「</a:t>
            </a:r>
            <a:r>
              <a:rPr lang="en-US" altLang="ja-JP" sz="1400" b="1" dirty="0">
                <a:solidFill>
                  <a:prstClr val="black"/>
                </a:solidFill>
                <a:latin typeface="ＭＳ Ｐゴシック" panose="020B0600070205080204" pitchFamily="50" charset="-128"/>
                <a:ea typeface="ＭＳ Ｐゴシック" panose="020B0600070205080204" pitchFamily="50" charset="-128"/>
              </a:rPr>
              <a:t>CEATEC 2023</a:t>
            </a:r>
            <a:r>
              <a:rPr lang="ja-JP" altLang="en-US" sz="1400" b="1" dirty="0">
                <a:solidFill>
                  <a:prstClr val="black"/>
                </a:solidFill>
                <a:latin typeface="ＭＳ Ｐゴシック" panose="020B0600070205080204" pitchFamily="50" charset="-128"/>
                <a:ea typeface="ＭＳ Ｐゴシック" panose="020B0600070205080204" pitchFamily="50" charset="-128"/>
              </a:rPr>
              <a:t>」に出展しました</a:t>
            </a:r>
          </a:p>
          <a:p>
            <a:pPr>
              <a:lnSpc>
                <a:spcPct val="100000"/>
              </a:lnSpc>
            </a:pPr>
            <a:r>
              <a:rPr lang="ja-JP" altLang="en-US" sz="1401" b="1" dirty="0">
                <a:solidFill>
                  <a:prstClr val="black"/>
                </a:solidFill>
                <a:latin typeface="ＭＳ Ｐゴシック" panose="020B0600070205080204" pitchFamily="50" charset="-128"/>
                <a:ea typeface="ＭＳ Ｐゴシック" panose="020B0600070205080204" pitchFamily="50" charset="-128"/>
              </a:rPr>
              <a:t>　</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当社は、</a:t>
            </a:r>
            <a:r>
              <a:rPr lang="en-US" altLang="ja-JP" sz="1100" dirty="0">
                <a:latin typeface="ＭＳ Ｐゴシック" panose="020B0600070205080204" pitchFamily="50" charset="-128"/>
                <a:ea typeface="ＭＳ Ｐゴシック" panose="020B0600070205080204" pitchFamily="50" charset="-128"/>
              </a:rPr>
              <a:t>10</a:t>
            </a:r>
            <a:r>
              <a:rPr lang="ja-JP" altLang="en-US" sz="1100" dirty="0">
                <a:latin typeface="ＭＳ Ｐゴシック" panose="020B0600070205080204" pitchFamily="50" charset="-128"/>
                <a:ea typeface="ＭＳ Ｐゴシック" panose="020B0600070205080204" pitchFamily="50" charset="-128"/>
              </a:rPr>
              <a:t>月</a:t>
            </a:r>
            <a:r>
              <a:rPr lang="en-US" altLang="ja-JP" sz="1100" dirty="0">
                <a:latin typeface="ＭＳ Ｐゴシック" panose="020B0600070205080204" pitchFamily="50" charset="-128"/>
                <a:ea typeface="ＭＳ Ｐゴシック" panose="020B0600070205080204" pitchFamily="50" charset="-128"/>
              </a:rPr>
              <a:t>17</a:t>
            </a:r>
            <a:r>
              <a:rPr lang="ja-JP" altLang="en-US" sz="1100" dirty="0">
                <a:latin typeface="ＭＳ Ｐゴシック" panose="020B0600070205080204" pitchFamily="50" charset="-128"/>
                <a:ea typeface="ＭＳ Ｐゴシック" panose="020B0600070205080204" pitchFamily="50" charset="-128"/>
              </a:rPr>
              <a:t>日（火）から</a:t>
            </a:r>
            <a:r>
              <a:rPr lang="en-US" altLang="ja-JP" sz="1100" dirty="0">
                <a:latin typeface="ＭＳ Ｐゴシック" panose="020B0600070205080204" pitchFamily="50" charset="-128"/>
                <a:ea typeface="ＭＳ Ｐゴシック" panose="020B0600070205080204" pitchFamily="50" charset="-128"/>
              </a:rPr>
              <a:t>20</a:t>
            </a:r>
            <a:r>
              <a:rPr lang="ja-JP" altLang="en-US" sz="1100" dirty="0">
                <a:latin typeface="ＭＳ Ｐゴシック" panose="020B0600070205080204" pitchFamily="50" charset="-128"/>
                <a:ea typeface="ＭＳ Ｐゴシック" panose="020B0600070205080204" pitchFamily="50" charset="-128"/>
              </a:rPr>
              <a:t>日（金）まで幕張メッセ（千葉市美浜区）で開催された国内最大級の</a:t>
            </a:r>
            <a:r>
              <a:rPr lang="en-US" altLang="ja-JP" sz="1100" dirty="0">
                <a:latin typeface="ＭＳ Ｐゴシック" panose="020B0600070205080204" pitchFamily="50" charset="-128"/>
                <a:ea typeface="ＭＳ Ｐゴシック" panose="020B0600070205080204" pitchFamily="50" charset="-128"/>
              </a:rPr>
              <a:t>IT</a:t>
            </a:r>
            <a:r>
              <a:rPr lang="ja-JP" altLang="en-US" sz="1100" dirty="0">
                <a:latin typeface="ＭＳ Ｐゴシック" panose="020B0600070205080204" pitchFamily="50" charset="-128"/>
                <a:ea typeface="ＭＳ Ｐゴシック" panose="020B0600070205080204" pitchFamily="50" charset="-128"/>
              </a:rPr>
              <a:t>とエレクトロニクスの展示会「</a:t>
            </a:r>
            <a:r>
              <a:rPr lang="en-US" altLang="ja-JP" sz="1100" dirty="0">
                <a:latin typeface="ＭＳ Ｐゴシック" panose="020B0600070205080204" pitchFamily="50" charset="-128"/>
                <a:ea typeface="ＭＳ Ｐゴシック" panose="020B0600070205080204" pitchFamily="50" charset="-128"/>
              </a:rPr>
              <a:t>CEATEC 2023</a:t>
            </a:r>
            <a:r>
              <a:rPr lang="ja-JP" altLang="en-US" sz="1100" dirty="0">
                <a:latin typeface="ＭＳ Ｐゴシック" panose="020B0600070205080204" pitchFamily="50" charset="-128"/>
                <a:ea typeface="ＭＳ Ｐゴシック" panose="020B0600070205080204" pitchFamily="50" charset="-128"/>
              </a:rPr>
              <a:t>」 に出展しました。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今回は、「</a:t>
            </a:r>
            <a:r>
              <a:rPr lang="en-US" altLang="ja-JP" sz="1100" dirty="0">
                <a:solidFill>
                  <a:prstClr val="black"/>
                </a:solidFill>
                <a:latin typeface="ＭＳ Ｐゴシック" panose="020B0600070205080204" pitchFamily="50" charset="-128"/>
                <a:ea typeface="ＭＳ Ｐゴシック" panose="020B0600070205080204" pitchFamily="50" charset="-128"/>
              </a:rPr>
              <a:t>Next-generation global environment</a:t>
            </a:r>
            <a:r>
              <a:rPr lang="ja-JP" altLang="en-US" sz="1100" dirty="0">
                <a:solidFill>
                  <a:prstClr val="black"/>
                </a:solidFill>
                <a:latin typeface="ＭＳ Ｐゴシック" panose="020B0600070205080204" pitchFamily="50" charset="-128"/>
                <a:ea typeface="ＭＳ Ｐゴシック" panose="020B0600070205080204" pitchFamily="50" charset="-128"/>
              </a:rPr>
              <a:t>」をテーマに出展。</a:t>
            </a:r>
            <a:r>
              <a:rPr lang="en-US" altLang="ja-JP" sz="1100" dirty="0">
                <a:solidFill>
                  <a:prstClr val="black"/>
                </a:solidFill>
                <a:latin typeface="ＭＳ Ｐゴシック" panose="020B0600070205080204" pitchFamily="50" charset="-128"/>
                <a:ea typeface="ＭＳ Ｐゴシック" panose="020B0600070205080204" pitchFamily="50" charset="-128"/>
              </a:rPr>
              <a:t> 4</a:t>
            </a:r>
            <a:r>
              <a:rPr lang="ja-JP" altLang="en-US" sz="1100" dirty="0" err="1">
                <a:solidFill>
                  <a:prstClr val="black"/>
                </a:solidFill>
                <a:latin typeface="ＭＳ Ｐゴシック" panose="020B0600070205080204" pitchFamily="50" charset="-128"/>
                <a:ea typeface="ＭＳ Ｐゴシック" panose="020B0600070205080204" pitchFamily="50" charset="-128"/>
              </a:rPr>
              <a:t>つの</a:t>
            </a:r>
            <a:r>
              <a:rPr lang="ja-JP" altLang="en-US" sz="1100" dirty="0">
                <a:solidFill>
                  <a:prstClr val="black"/>
                </a:solidFill>
                <a:latin typeface="ＭＳ Ｐゴシック" panose="020B0600070205080204" pitchFamily="50" charset="-128"/>
                <a:ea typeface="ＭＳ Ｐゴシック" panose="020B0600070205080204" pitchFamily="50" charset="-128"/>
              </a:rPr>
              <a:t>ゾーンにて、ヒトと社会と地球のための、</a:t>
            </a:r>
            <a:r>
              <a:rPr lang="en-US" altLang="ja-JP" sz="1100" dirty="0">
                <a:solidFill>
                  <a:prstClr val="black"/>
                </a:solidFill>
                <a:latin typeface="ＭＳ Ｐゴシック" panose="020B0600070205080204" pitchFamily="50" charset="-128"/>
                <a:ea typeface="ＭＳ Ｐゴシック" panose="020B0600070205080204" pitchFamily="50" charset="-128"/>
              </a:rPr>
              <a:t>SHARP</a:t>
            </a:r>
            <a:r>
              <a:rPr lang="ja-JP" altLang="en-US" sz="1100" dirty="0">
                <a:solidFill>
                  <a:prstClr val="black"/>
                </a:solidFill>
                <a:latin typeface="ＭＳ Ｐゴシック" panose="020B0600070205080204" pitchFamily="50" charset="-128"/>
                <a:ea typeface="ＭＳ Ｐゴシック" panose="020B0600070205080204" pitchFamily="50" charset="-128"/>
              </a:rPr>
              <a:t>のソリューションを提案しました。</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en-US" altLang="ja-JP" sz="1100" dirty="0">
                <a:solidFill>
                  <a:prstClr val="black"/>
                </a:solidFill>
                <a:latin typeface="ＭＳ Ｐゴシック" panose="020B0600070205080204" pitchFamily="50" charset="-128"/>
                <a:ea typeface="ＭＳ Ｐゴシック" panose="020B0600070205080204" pitchFamily="50" charset="-128"/>
              </a:rPr>
              <a:t>1</a:t>
            </a:r>
            <a:r>
              <a:rPr lang="ja-JP" altLang="en-US" sz="1100" dirty="0" err="1">
                <a:solidFill>
                  <a:prstClr val="black"/>
                </a:solidFill>
                <a:latin typeface="ＭＳ Ｐゴシック" panose="020B0600070205080204" pitchFamily="50" charset="-128"/>
                <a:ea typeface="ＭＳ Ｐゴシック" panose="020B0600070205080204" pitchFamily="50" charset="-128"/>
              </a:rPr>
              <a:t>．</a:t>
            </a:r>
            <a:r>
              <a:rPr lang="ja-JP" altLang="en-US" sz="1100" dirty="0">
                <a:solidFill>
                  <a:prstClr val="black"/>
                </a:solidFill>
                <a:latin typeface="ＭＳ Ｐゴシック" panose="020B0600070205080204" pitchFamily="50" charset="-128"/>
                <a:ea typeface="ＭＳ Ｐゴシック" panose="020B0600070205080204" pitchFamily="50" charset="-128"/>
              </a:rPr>
              <a:t>「創・蓄・省で実現する</a:t>
            </a:r>
            <a:r>
              <a:rPr lang="en-US" altLang="ja-JP" sz="1100" dirty="0">
                <a:solidFill>
                  <a:prstClr val="black"/>
                </a:solidFill>
                <a:latin typeface="ＭＳ Ｐゴシック" panose="020B0600070205080204" pitchFamily="50" charset="-128"/>
                <a:ea typeface="ＭＳ Ｐゴシック" panose="020B0600070205080204" pitchFamily="50" charset="-128"/>
              </a:rPr>
              <a:t>SHARP</a:t>
            </a:r>
            <a:r>
              <a:rPr lang="ja-JP" altLang="en-US" sz="1100" dirty="0">
                <a:solidFill>
                  <a:prstClr val="black"/>
                </a:solidFill>
                <a:latin typeface="ＭＳ Ｐゴシック" panose="020B0600070205080204" pitchFamily="50" charset="-128"/>
                <a:ea typeface="ＭＳ Ｐゴシック" panose="020B0600070205080204" pitchFamily="50" charset="-128"/>
              </a:rPr>
              <a:t>のカーボンニュートラル」</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en-US" altLang="ja-JP" sz="1100" dirty="0">
                <a:solidFill>
                  <a:prstClr val="black"/>
                </a:solidFill>
                <a:latin typeface="ＭＳ Ｐゴシック" panose="020B0600070205080204" pitchFamily="50" charset="-128"/>
                <a:ea typeface="ＭＳ Ｐゴシック" panose="020B0600070205080204" pitchFamily="50" charset="-128"/>
              </a:rPr>
              <a:t>2</a:t>
            </a:r>
            <a:r>
              <a:rPr lang="ja-JP" altLang="en-US" sz="1100" dirty="0" err="1">
                <a:solidFill>
                  <a:prstClr val="black"/>
                </a:solidFill>
                <a:latin typeface="ＭＳ Ｐゴシック" panose="020B0600070205080204" pitchFamily="50" charset="-128"/>
                <a:ea typeface="ＭＳ Ｐゴシック" panose="020B0600070205080204" pitchFamily="50" charset="-128"/>
              </a:rPr>
              <a:t>．</a:t>
            </a:r>
            <a:r>
              <a:rPr lang="ja-JP" altLang="en-US" sz="1100" dirty="0">
                <a:solidFill>
                  <a:prstClr val="black"/>
                </a:solidFill>
                <a:latin typeface="ＭＳ Ｐゴシック" panose="020B0600070205080204" pitchFamily="50" charset="-128"/>
                <a:ea typeface="ＭＳ Ｐゴシック" panose="020B0600070205080204" pitchFamily="50" charset="-128"/>
              </a:rPr>
              <a:t>「</a:t>
            </a:r>
            <a:r>
              <a:rPr lang="en-US" altLang="ja-JP" sz="1100" dirty="0">
                <a:solidFill>
                  <a:prstClr val="black"/>
                </a:solidFill>
                <a:latin typeface="ＭＳ Ｐゴシック" panose="020B0600070205080204" pitchFamily="50" charset="-128"/>
                <a:ea typeface="ＭＳ Ｐゴシック" panose="020B0600070205080204" pitchFamily="50" charset="-128"/>
              </a:rPr>
              <a:t>SHARP</a:t>
            </a:r>
            <a:r>
              <a:rPr lang="ja-JP" altLang="en-US" sz="1100" dirty="0">
                <a:solidFill>
                  <a:prstClr val="black"/>
                </a:solidFill>
                <a:latin typeface="ＭＳ Ｐゴシック" panose="020B0600070205080204" pitchFamily="50" charset="-128"/>
                <a:ea typeface="ＭＳ Ｐゴシック" panose="020B0600070205080204" pitchFamily="50" charset="-128"/>
              </a:rPr>
              <a:t>のサスティナビリティ」</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en-US" altLang="ja-JP" sz="1100" dirty="0">
                <a:solidFill>
                  <a:prstClr val="black"/>
                </a:solidFill>
                <a:latin typeface="ＭＳ Ｐゴシック" panose="020B0600070205080204" pitchFamily="50" charset="-128"/>
                <a:ea typeface="ＭＳ Ｐゴシック" panose="020B0600070205080204" pitchFamily="50" charset="-128"/>
              </a:rPr>
              <a:t>3</a:t>
            </a:r>
            <a:r>
              <a:rPr lang="ja-JP" altLang="en-US" sz="1100" dirty="0" err="1">
                <a:solidFill>
                  <a:prstClr val="black"/>
                </a:solidFill>
                <a:latin typeface="ＭＳ Ｐゴシック" panose="020B0600070205080204" pitchFamily="50" charset="-128"/>
                <a:ea typeface="ＭＳ Ｐゴシック" panose="020B0600070205080204" pitchFamily="50" charset="-128"/>
              </a:rPr>
              <a:t>．</a:t>
            </a:r>
            <a:r>
              <a:rPr lang="ja-JP" altLang="en-US" sz="1100" dirty="0">
                <a:solidFill>
                  <a:prstClr val="black"/>
                </a:solidFill>
                <a:latin typeface="ＭＳ Ｐゴシック" panose="020B0600070205080204" pitchFamily="50" charset="-128"/>
                <a:ea typeface="ＭＳ Ｐゴシック" panose="020B0600070205080204" pitchFamily="50" charset="-128"/>
              </a:rPr>
              <a:t>「</a:t>
            </a:r>
            <a:r>
              <a:rPr lang="en-US" altLang="ja-JP" sz="1100" dirty="0">
                <a:solidFill>
                  <a:prstClr val="black"/>
                </a:solidFill>
                <a:latin typeface="ＭＳ Ｐゴシック" panose="020B0600070205080204" pitchFamily="50" charset="-128"/>
                <a:ea typeface="ＭＳ Ｐゴシック" panose="020B0600070205080204" pitchFamily="50" charset="-128"/>
              </a:rPr>
              <a:t>DIGITAL HEALTHCARE</a:t>
            </a:r>
            <a:r>
              <a:rPr lang="ja-JP" altLang="en-US" sz="1100" dirty="0">
                <a:solidFill>
                  <a:prstClr val="black"/>
                </a:solidFill>
                <a:latin typeface="ＭＳ Ｐゴシック" panose="020B0600070205080204" pitchFamily="50" charset="-128"/>
                <a:ea typeface="ＭＳ Ｐゴシック" panose="020B0600070205080204" pitchFamily="50" charset="-128"/>
              </a:rPr>
              <a:t>」</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en-US" altLang="ja-JP" sz="1100" dirty="0">
                <a:solidFill>
                  <a:prstClr val="black"/>
                </a:solidFill>
                <a:latin typeface="ＭＳ Ｐゴシック" panose="020B0600070205080204" pitchFamily="50" charset="-128"/>
                <a:ea typeface="ＭＳ Ｐゴシック" panose="020B0600070205080204" pitchFamily="50" charset="-128"/>
              </a:rPr>
              <a:t>4</a:t>
            </a:r>
            <a:r>
              <a:rPr lang="ja-JP" altLang="en-US" sz="1100" dirty="0" err="1">
                <a:solidFill>
                  <a:prstClr val="black"/>
                </a:solidFill>
                <a:latin typeface="ＭＳ Ｐゴシック" panose="020B0600070205080204" pitchFamily="50" charset="-128"/>
                <a:ea typeface="ＭＳ Ｐゴシック" panose="020B0600070205080204" pitchFamily="50" charset="-128"/>
              </a:rPr>
              <a:t>．</a:t>
            </a:r>
            <a:r>
              <a:rPr lang="ja-JP" altLang="en-US" sz="1100" dirty="0">
                <a:solidFill>
                  <a:prstClr val="black"/>
                </a:solidFill>
                <a:latin typeface="ＭＳ Ｐゴシック" panose="020B0600070205080204" pitchFamily="50" charset="-128"/>
                <a:ea typeface="ＭＳ Ｐゴシック" panose="020B0600070205080204" pitchFamily="50" charset="-128"/>
              </a:rPr>
              <a:t>「独自技術（ネイチャーテクノロジー）」</a:t>
            </a:r>
            <a:br>
              <a:rPr lang="ja-JP" altLang="en-US" sz="1100" dirty="0">
                <a:solidFill>
                  <a:prstClr val="black"/>
                </a:solidFill>
                <a:latin typeface="ＭＳ Ｐゴシック" panose="020B0600070205080204" pitchFamily="50" charset="-128"/>
                <a:ea typeface="ＭＳ Ｐゴシック" panose="020B0600070205080204" pitchFamily="50" charset="-128"/>
              </a:rPr>
            </a:b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b="1" dirty="0">
                <a:solidFill>
                  <a:prstClr val="black"/>
                </a:solidFill>
                <a:latin typeface="ＭＳ Ｐゴシック" panose="020B0600070205080204" pitchFamily="50" charset="-128"/>
                <a:ea typeface="ＭＳ Ｐゴシック" panose="020B0600070205080204" pitchFamily="50" charset="-128"/>
              </a:rPr>
              <a:t>　</a:t>
            </a:r>
            <a:r>
              <a:rPr lang="ja-JP" altLang="en-US" sz="1100" dirty="0">
                <a:solidFill>
                  <a:prstClr val="black"/>
                </a:solidFill>
                <a:latin typeface="ＭＳ Ｐゴシック" panose="020B0600070205080204" pitchFamily="50" charset="-128"/>
                <a:ea typeface="ＭＳ Ｐゴシック" panose="020B0600070205080204" pitchFamily="50" charset="-128"/>
              </a:rPr>
              <a:t>　「触れる」と「押す」を判別する「</a:t>
            </a:r>
            <a:r>
              <a:rPr lang="en-US" altLang="ja-JP" sz="1100" dirty="0">
                <a:solidFill>
                  <a:prstClr val="black"/>
                </a:solidFill>
                <a:latin typeface="ＭＳ Ｐゴシック" panose="020B0600070205080204" pitchFamily="50" charset="-128"/>
                <a:ea typeface="ＭＳ Ｐゴシック" panose="020B0600070205080204" pitchFamily="50" charset="-128"/>
              </a:rPr>
              <a:t>Click Display</a:t>
            </a:r>
            <a:r>
              <a:rPr lang="ja-JP" altLang="en-US" sz="1100" dirty="0">
                <a:solidFill>
                  <a:prstClr val="black"/>
                </a:solidFill>
                <a:latin typeface="ＭＳ Ｐゴシック" panose="020B0600070205080204" pitchFamily="50" charset="-128"/>
                <a:ea typeface="ＭＳ Ｐゴシック" panose="020B0600070205080204" pitchFamily="50" charset="-128"/>
              </a:rPr>
              <a:t>（クリック ディスプレイ）」や、防災備蓄生理用品の有効</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活用ソリューション（フェムテック）、転倒予防</a:t>
            </a:r>
            <a:r>
              <a:rPr lang="ja-JP" altLang="en-US" sz="1100" dirty="0">
                <a:latin typeface="ＭＳ Ｐゴシック" panose="020B0600070205080204" pitchFamily="50" charset="-128"/>
                <a:ea typeface="ＭＳ Ｐゴシック" panose="020B0600070205080204" pitchFamily="50" charset="-128"/>
              </a:rPr>
              <a:t>ソリューション、さらに、生物の運動模倣技術を初めて</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採用した「ネイチャープロダクト」の「はねやすめ」など、数多くの特長的な製品・取り組みを紹介しました。</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なかでも、フクロウの羽ばたきをお手本に、心地よい自然の風を再現したヒーリングファン「はねやすめ」は注目を集め、シャープブースには多くのお客様が来場いただきました。</a:t>
            </a:r>
            <a:r>
              <a:rPr lang="ja-JP" altLang="en-US" sz="1100" b="1" dirty="0">
                <a:latin typeface="ＭＳ Ｐゴシック" panose="020B0600070205080204" pitchFamily="50" charset="-128"/>
                <a:ea typeface="ＭＳ Ｐゴシック" panose="020B0600070205080204" pitchFamily="50" charset="-128"/>
              </a:rPr>
              <a:t>　　　　</a:t>
            </a:r>
          </a:p>
          <a:p>
            <a:pPr>
              <a:lnSpc>
                <a:spcPct val="100000"/>
              </a:lnSpc>
            </a:pPr>
            <a:r>
              <a:rPr lang="ja-JP" altLang="en-US" sz="1100" b="1" dirty="0">
                <a:latin typeface="ＭＳ Ｐゴシック" panose="020B0600070205080204" pitchFamily="50" charset="-128"/>
                <a:ea typeface="ＭＳ Ｐゴシック" panose="020B0600070205080204" pitchFamily="50" charset="-128"/>
              </a:rPr>
              <a:t>「はねやすめ」紹介動画：</a:t>
            </a:r>
            <a:r>
              <a:rPr lang="en-US" altLang="ja-JP" sz="1100" b="1" dirty="0">
                <a:latin typeface="ＭＳ Ｐゴシック" panose="020B0600070205080204" pitchFamily="50" charset="-128"/>
                <a:ea typeface="ＭＳ Ｐゴシック" panose="020B0600070205080204" pitchFamily="50" charset="-128"/>
              </a:rPr>
              <a:t>https://www.youtube.com/watch?v=sgK682zRazE</a:t>
            </a:r>
          </a:p>
          <a:p>
            <a:pPr>
              <a:lnSpc>
                <a:spcPct val="100000"/>
              </a:lnSpc>
            </a:pPr>
            <a:endParaRPr lang="en-US" altLang="ja-JP" sz="1401" b="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401" b="1" dirty="0">
              <a:solidFill>
                <a:prstClr val="black"/>
              </a:solidFill>
              <a:latin typeface="ＭＳ Ｐゴシック" panose="020B0600070205080204" pitchFamily="50" charset="-128"/>
              <a:ea typeface="ＭＳ Ｐゴシック" panose="020B0600070205080204" pitchFamily="50" charset="-128"/>
            </a:endParaRPr>
          </a:p>
        </p:txBody>
      </p:sp>
      <p:pic>
        <p:nvPicPr>
          <p:cNvPr id="3" name="図 2">
            <a:extLst>
              <a:ext uri="{FF2B5EF4-FFF2-40B4-BE49-F238E27FC236}">
                <a16:creationId xmlns:a16="http://schemas.microsoft.com/office/drawing/2014/main" id="{5768D0F0-638D-4549-BF90-62B37209B6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614" y="6479052"/>
            <a:ext cx="2599976" cy="1446236"/>
          </a:xfrm>
          <a:prstGeom prst="rect">
            <a:avLst/>
          </a:prstGeom>
        </p:spPr>
      </p:pic>
      <p:pic>
        <p:nvPicPr>
          <p:cNvPr id="5" name="図 4">
            <a:extLst>
              <a:ext uri="{FF2B5EF4-FFF2-40B4-BE49-F238E27FC236}">
                <a16:creationId xmlns:a16="http://schemas.microsoft.com/office/drawing/2014/main" id="{CF2F71D2-4EAB-455E-ADD3-14609D79A7C2}"/>
              </a:ext>
            </a:extLst>
          </p:cNvPr>
          <p:cNvPicPr>
            <a:picLocks noChangeAspect="1"/>
          </p:cNvPicPr>
          <p:nvPr/>
        </p:nvPicPr>
        <p:blipFill rotWithShape="1">
          <a:blip r:embed="rId3">
            <a:extLst>
              <a:ext uri="{28A0092B-C50C-407E-A947-70E740481C1C}">
                <a14:useLocalDpi xmlns:a14="http://schemas.microsoft.com/office/drawing/2010/main" val="0"/>
              </a:ext>
            </a:extLst>
          </a:blip>
          <a:srcRect l="10542" r="11040"/>
          <a:stretch/>
        </p:blipFill>
        <p:spPr>
          <a:xfrm>
            <a:off x="3585411" y="6479052"/>
            <a:ext cx="2599978" cy="1446236"/>
          </a:xfrm>
          <a:prstGeom prst="rect">
            <a:avLst/>
          </a:prstGeom>
        </p:spPr>
      </p:pic>
      <p:sp>
        <p:nvSpPr>
          <p:cNvPr id="2" name="テキスト ボックス 1">
            <a:extLst>
              <a:ext uri="{FF2B5EF4-FFF2-40B4-BE49-F238E27FC236}">
                <a16:creationId xmlns:a16="http://schemas.microsoft.com/office/drawing/2014/main" id="{06130A07-7A2D-4741-A1B0-7C52C37CF09E}"/>
              </a:ext>
            </a:extLst>
          </p:cNvPr>
          <p:cNvSpPr txBox="1"/>
          <p:nvPr/>
        </p:nvSpPr>
        <p:spPr>
          <a:xfrm>
            <a:off x="1347535" y="7925288"/>
            <a:ext cx="1185339" cy="246221"/>
          </a:xfrm>
          <a:prstGeom prst="rect">
            <a:avLst/>
          </a:prstGeom>
          <a:noFill/>
        </p:spPr>
        <p:txBody>
          <a:bodyPr wrap="square" rtlCol="0">
            <a:spAutoFit/>
          </a:bodyPr>
          <a:lstStyle/>
          <a:p>
            <a:r>
              <a:rPr kumimoji="1" lang="ja-JP" altLang="en-US" sz="1000" dirty="0">
                <a:latin typeface="ＭＳ Ｐゴシック" panose="020B0600070205080204" pitchFamily="50" charset="-128"/>
                <a:ea typeface="ＭＳ Ｐゴシック" panose="020B0600070205080204" pitchFamily="50" charset="-128"/>
              </a:rPr>
              <a:t>工場立ち上げ式典</a:t>
            </a:r>
          </a:p>
        </p:txBody>
      </p:sp>
      <p:sp>
        <p:nvSpPr>
          <p:cNvPr id="12" name="テキスト ボックス 11">
            <a:extLst>
              <a:ext uri="{FF2B5EF4-FFF2-40B4-BE49-F238E27FC236}">
                <a16:creationId xmlns:a16="http://schemas.microsoft.com/office/drawing/2014/main" id="{6A34351D-65F0-47A5-BC1E-B25D9A3C52FD}"/>
              </a:ext>
            </a:extLst>
          </p:cNvPr>
          <p:cNvSpPr txBox="1"/>
          <p:nvPr/>
        </p:nvSpPr>
        <p:spPr>
          <a:xfrm>
            <a:off x="4462291" y="7925287"/>
            <a:ext cx="846218" cy="246221"/>
          </a:xfrm>
          <a:prstGeom prst="rect">
            <a:avLst/>
          </a:prstGeom>
          <a:noFill/>
        </p:spPr>
        <p:txBody>
          <a:bodyPr wrap="square" rtlCol="0">
            <a:spAutoFit/>
          </a:bodyPr>
          <a:lstStyle/>
          <a:p>
            <a:r>
              <a:rPr lang="ja-JP" altLang="en-US" sz="1001" dirty="0">
                <a:solidFill>
                  <a:prstClr val="black"/>
                </a:solidFill>
                <a:latin typeface="ＭＳ Ｐゴシック" panose="020B0600070205080204" pitchFamily="50" charset="-128"/>
                <a:ea typeface="ＭＳ Ｐゴシック" panose="020B0600070205080204" pitchFamily="50" charset="-128"/>
              </a:rPr>
              <a:t>会場の様子</a:t>
            </a:r>
            <a:endParaRPr kumimoji="1" lang="ja-JP" altLang="en-US" sz="1000" dirty="0">
              <a:latin typeface="ＭＳ Ｐゴシック" panose="020B0600070205080204" pitchFamily="50" charset="-128"/>
              <a:ea typeface="ＭＳ Ｐゴシック" panose="020B0600070205080204" pitchFamily="50" charset="-128"/>
            </a:endParaRPr>
          </a:p>
        </p:txBody>
      </p:sp>
      <p:pic>
        <p:nvPicPr>
          <p:cNvPr id="14" name="図 13">
            <a:extLst>
              <a:ext uri="{FF2B5EF4-FFF2-40B4-BE49-F238E27FC236}">
                <a16:creationId xmlns:a16="http://schemas.microsoft.com/office/drawing/2014/main" id="{F685132B-D22F-4327-8300-67CB6AB312B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0188" y="1103777"/>
            <a:ext cx="2329268" cy="1665058"/>
          </a:xfrm>
          <a:prstGeom prst="rect">
            <a:avLst/>
          </a:prstGeom>
          <a:noFill/>
          <a:ln>
            <a:noFill/>
          </a:ln>
        </p:spPr>
      </p:pic>
      <p:sp>
        <p:nvSpPr>
          <p:cNvPr id="15" name="テキスト ボックス 14">
            <a:extLst>
              <a:ext uri="{FF2B5EF4-FFF2-40B4-BE49-F238E27FC236}">
                <a16:creationId xmlns:a16="http://schemas.microsoft.com/office/drawing/2014/main" id="{1AB88BFA-2A6F-4D8B-BFDE-56ECD7C5C389}"/>
              </a:ext>
            </a:extLst>
          </p:cNvPr>
          <p:cNvSpPr txBox="1"/>
          <p:nvPr/>
        </p:nvSpPr>
        <p:spPr>
          <a:xfrm>
            <a:off x="1705379" y="2799508"/>
            <a:ext cx="878885" cy="246221"/>
          </a:xfrm>
          <a:prstGeom prst="rect">
            <a:avLst/>
          </a:prstGeom>
          <a:noFill/>
        </p:spPr>
        <p:txBody>
          <a:bodyPr wrap="square" rtlCol="0">
            <a:spAutoFit/>
          </a:bodyPr>
          <a:lstStyle/>
          <a:p>
            <a:r>
              <a:rPr kumimoji="1" lang="ja-JP" altLang="en-US" sz="1000" dirty="0">
                <a:latin typeface="ＭＳ Ｐゴシック" panose="020B0600070205080204" pitchFamily="50" charset="-128"/>
                <a:ea typeface="ＭＳ Ｐゴシック" panose="020B0600070205080204" pitchFamily="50" charset="-128"/>
              </a:rPr>
              <a:t>当社ブース</a:t>
            </a:r>
          </a:p>
        </p:txBody>
      </p:sp>
      <p:pic>
        <p:nvPicPr>
          <p:cNvPr id="16" name="図 15">
            <a:extLst>
              <a:ext uri="{FF2B5EF4-FFF2-40B4-BE49-F238E27FC236}">
                <a16:creationId xmlns:a16="http://schemas.microsoft.com/office/drawing/2014/main" id="{D6C7C6B0-0C05-41A7-A0DA-B48182544F2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2181" y="1110097"/>
            <a:ext cx="2397088" cy="1659552"/>
          </a:xfrm>
          <a:prstGeom prst="rect">
            <a:avLst/>
          </a:prstGeom>
          <a:noFill/>
          <a:ln>
            <a:noFill/>
          </a:ln>
        </p:spPr>
      </p:pic>
      <p:sp>
        <p:nvSpPr>
          <p:cNvPr id="18" name="テキスト ボックス 17">
            <a:extLst>
              <a:ext uri="{FF2B5EF4-FFF2-40B4-BE49-F238E27FC236}">
                <a16:creationId xmlns:a16="http://schemas.microsoft.com/office/drawing/2014/main" id="{56B7E9C4-399E-4E4E-83C2-D554BA99C4D8}"/>
              </a:ext>
            </a:extLst>
          </p:cNvPr>
          <p:cNvSpPr txBox="1"/>
          <p:nvPr/>
        </p:nvSpPr>
        <p:spPr>
          <a:xfrm>
            <a:off x="4083893" y="2781272"/>
            <a:ext cx="1793663" cy="246221"/>
          </a:xfrm>
          <a:prstGeom prst="rect">
            <a:avLst/>
          </a:prstGeom>
          <a:noFill/>
        </p:spPr>
        <p:txBody>
          <a:bodyPr wrap="square" rtlCol="0">
            <a:spAutoFit/>
          </a:bodyPr>
          <a:lstStyle/>
          <a:p>
            <a:r>
              <a:rPr kumimoji="1" lang="ja-JP" altLang="en-US" sz="1000" dirty="0">
                <a:latin typeface="ＭＳ Ｐゴシック" panose="020B0600070205080204" pitchFamily="50" charset="-128"/>
                <a:ea typeface="ＭＳ Ｐゴシック" panose="020B0600070205080204" pitchFamily="50" charset="-128"/>
              </a:rPr>
              <a:t>ヒーリングファン「はねやすめ」</a:t>
            </a:r>
          </a:p>
        </p:txBody>
      </p:sp>
    </p:spTree>
    <p:extLst>
      <p:ext uri="{BB962C8B-B14F-4D97-AF65-F5344CB8AC3E}">
        <p14:creationId xmlns:p14="http://schemas.microsoft.com/office/powerpoint/2010/main" val="358823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315000" y="5523127"/>
            <a:ext cx="6228000" cy="4165801"/>
          </a:xfrm>
          <a:prstGeom prst="rect">
            <a:avLst/>
          </a:prstGeom>
          <a:ln w="12700" cap="rnd">
            <a:solidFill>
              <a:schemeClr val="accent1"/>
            </a:solidFill>
          </a:ln>
        </p:spPr>
        <p:txBody>
          <a:bodyPr vert="horz" lIns="91440" tIns="45721" rIns="91440" bIns="45721"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1400" b="1" dirty="0">
                <a:latin typeface="ＭＳ Ｐゴシック" panose="020B0600070205080204" pitchFamily="50" charset="-128"/>
                <a:ea typeface="ＭＳ Ｐゴシック" panose="020B0600070205080204" pitchFamily="50" charset="-128"/>
              </a:rPr>
              <a:t>「サステナビリティレポート</a:t>
            </a:r>
            <a:r>
              <a:rPr lang="en-US" altLang="ja-JP" sz="1400" b="1" dirty="0">
                <a:latin typeface="ＭＳ Ｐゴシック" panose="020B0600070205080204" pitchFamily="50" charset="-128"/>
                <a:ea typeface="ＭＳ Ｐゴシック" panose="020B0600070205080204" pitchFamily="50" charset="-128"/>
              </a:rPr>
              <a:t>2023</a:t>
            </a:r>
            <a:r>
              <a:rPr lang="ja-JP" altLang="en-US" sz="1400" b="1" dirty="0">
                <a:latin typeface="ＭＳ Ｐゴシック" panose="020B0600070205080204" pitchFamily="50" charset="-128"/>
                <a:ea typeface="ＭＳ Ｐゴシック" panose="020B0600070205080204" pitchFamily="50" charset="-128"/>
              </a:rPr>
              <a:t>」日本語版を公開</a:t>
            </a:r>
          </a:p>
          <a:p>
            <a:pPr>
              <a:lnSpc>
                <a:spcPct val="100000"/>
              </a:lnSpc>
            </a:pPr>
            <a:endParaRPr lang="en-US" altLang="ja-JP" sz="1400" dirty="0">
              <a:latin typeface="ＭＳ Ｐゴシック" panose="020B0600070205080204" pitchFamily="50" charset="-128"/>
              <a:ea typeface="ＭＳ Ｐゴシック" panose="020B0600070205080204" pitchFamily="50" charset="-128"/>
            </a:endParaRPr>
          </a:p>
          <a:p>
            <a:pPr>
              <a:lnSpc>
                <a:spcPct val="120000"/>
              </a:lnSpc>
            </a:pPr>
            <a:r>
              <a:rPr lang="ja-JP" altLang="en-US" sz="1400" dirty="0">
                <a:latin typeface="ＭＳ Ｐゴシック" panose="020B0600070205080204" pitchFamily="50" charset="-128"/>
                <a:ea typeface="ＭＳ Ｐゴシック" panose="020B0600070205080204" pitchFamily="50" charset="-128"/>
              </a:rPr>
              <a:t>　</a:t>
            </a:r>
            <a:endParaRPr lang="en-US" altLang="ja-JP" sz="14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4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4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4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4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4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400" dirty="0">
              <a:latin typeface="ＭＳ Ｐゴシック" panose="020B0600070205080204" pitchFamily="50" charset="-128"/>
              <a:ea typeface="ＭＳ Ｐゴシック" panose="020B0600070205080204" pitchFamily="50" charset="-128"/>
            </a:endParaRPr>
          </a:p>
          <a:p>
            <a:pPr>
              <a:lnSpc>
                <a:spcPct val="120000"/>
              </a:lnSpc>
            </a:pPr>
            <a:r>
              <a:rPr lang="ja-JP" altLang="en-US" sz="14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8</a:t>
            </a:r>
            <a:r>
              <a:rPr lang="ja-JP" altLang="en-US" sz="1100" dirty="0">
                <a:latin typeface="ＭＳ Ｐゴシック" panose="020B0600070205080204" pitchFamily="50" charset="-128"/>
                <a:ea typeface="ＭＳ Ｐゴシック" panose="020B0600070205080204" pitchFamily="50" charset="-128"/>
              </a:rPr>
              <a:t>月</a:t>
            </a:r>
            <a:r>
              <a:rPr lang="en-US" altLang="ja-JP" sz="1100" dirty="0">
                <a:latin typeface="ＭＳ Ｐゴシック" panose="020B0600070205080204" pitchFamily="50" charset="-128"/>
                <a:ea typeface="ＭＳ Ｐゴシック" panose="020B0600070205080204" pitchFamily="50" charset="-128"/>
              </a:rPr>
              <a:t>28</a:t>
            </a:r>
            <a:r>
              <a:rPr lang="ja-JP" altLang="en-US" sz="1100" dirty="0">
                <a:latin typeface="ＭＳ Ｐゴシック" panose="020B0600070205080204" pitchFamily="50" charset="-128"/>
                <a:ea typeface="ＭＳ Ｐゴシック" panose="020B0600070205080204" pitchFamily="50" charset="-128"/>
              </a:rPr>
              <a:t>日に「サステナビリティレポート</a:t>
            </a:r>
            <a:r>
              <a:rPr lang="en-US" altLang="ja-JP" sz="1100" dirty="0">
                <a:latin typeface="ＭＳ Ｐゴシック" panose="020B0600070205080204" pitchFamily="50" charset="-128"/>
                <a:ea typeface="ＭＳ Ｐゴシック" panose="020B0600070205080204" pitchFamily="50" charset="-128"/>
              </a:rPr>
              <a:t>2023</a:t>
            </a:r>
            <a:r>
              <a:rPr lang="ja-JP" altLang="en-US" sz="1100" dirty="0">
                <a:latin typeface="ＭＳ Ｐゴシック" panose="020B0600070205080204" pitchFamily="50" charset="-128"/>
                <a:ea typeface="ＭＳ Ｐゴシック" panose="020B0600070205080204" pitchFamily="50" charset="-128"/>
              </a:rPr>
              <a:t>」日本語版を社外向け</a:t>
            </a:r>
            <a:r>
              <a:rPr lang="en-US" altLang="ja-JP" sz="1100" dirty="0">
                <a:latin typeface="ＭＳ Ｐゴシック" panose="020B0600070205080204" pitchFamily="50" charset="-128"/>
                <a:ea typeface="ＭＳ Ｐゴシック" panose="020B0600070205080204" pitchFamily="50" charset="-128"/>
              </a:rPr>
              <a:t>Web</a:t>
            </a:r>
            <a:r>
              <a:rPr lang="ja-JP" altLang="en-US" sz="1100" dirty="0">
                <a:latin typeface="ＭＳ Ｐゴシック" panose="020B0600070205080204" pitchFamily="50" charset="-128"/>
                <a:ea typeface="ＭＳ Ｐゴシック" panose="020B0600070205080204" pitchFamily="50" charset="-128"/>
              </a:rPr>
              <a:t>「サステナビリティ」サイトに公開</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しました。サステナビリティレポートは、持続可能（サステナブル）な社会の実現に貢献する取り組みに</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ついての情報開示ツールとして毎年発行しているものです。</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　■サステナビリティレポート</a:t>
            </a:r>
            <a:r>
              <a:rPr lang="en-US" altLang="ja-JP" sz="1100" dirty="0">
                <a:latin typeface="ＭＳ Ｐゴシック" panose="020B0600070205080204" pitchFamily="50" charset="-128"/>
                <a:ea typeface="ＭＳ Ｐゴシック" panose="020B0600070205080204" pitchFamily="50" charset="-128"/>
              </a:rPr>
              <a:t>2023</a:t>
            </a:r>
            <a:r>
              <a:rPr lang="ja-JP" altLang="en-US" sz="1100" dirty="0">
                <a:latin typeface="ＭＳ Ｐゴシック" panose="020B0600070205080204" pitchFamily="50" charset="-128"/>
                <a:ea typeface="ＭＳ Ｐゴシック" panose="020B0600070205080204" pitchFamily="50" charset="-128"/>
              </a:rPr>
              <a:t>　ダウンロードページ　</a:t>
            </a:r>
            <a:r>
              <a:rPr lang="en-US" altLang="ja-JP" sz="1100" u="sng" dirty="0">
                <a:latin typeface="ＭＳ Ｐゴシック" panose="020B0600070205080204" pitchFamily="50" charset="-128"/>
                <a:ea typeface="ＭＳ Ｐゴシック" panose="020B0600070205080204" pitchFamily="50" charset="-128"/>
              </a:rPr>
              <a:t>https://corporate.jp.sharp/eco/report/</a:t>
            </a:r>
          </a:p>
          <a:p>
            <a:pPr>
              <a:lnSpc>
                <a:spcPct val="120000"/>
              </a:lnSpc>
            </a:pP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社外向け</a:t>
            </a:r>
            <a:r>
              <a:rPr lang="en-US" altLang="ja-JP" sz="1100" dirty="0">
                <a:latin typeface="ＭＳ Ｐゴシック" panose="020B0600070205080204" pitchFamily="50" charset="-128"/>
                <a:ea typeface="ＭＳ Ｐゴシック" panose="020B0600070205080204" pitchFamily="50" charset="-128"/>
              </a:rPr>
              <a:t>Web</a:t>
            </a:r>
            <a:r>
              <a:rPr lang="ja-JP" altLang="en-US" sz="1100" dirty="0">
                <a:latin typeface="ＭＳ Ｐゴシック" panose="020B0600070205080204" pitchFamily="50" charset="-128"/>
                <a:ea typeface="ＭＳ Ｐゴシック" panose="020B0600070205080204" pitchFamily="50" charset="-128"/>
              </a:rPr>
              <a:t>「サステナビリティ」サイト 　</a:t>
            </a:r>
            <a:r>
              <a:rPr lang="en-US" altLang="ja-JP" sz="1100" u="sng" dirty="0">
                <a:latin typeface="ＭＳ Ｐゴシック" panose="020B0600070205080204" pitchFamily="50" charset="-128"/>
                <a:ea typeface="ＭＳ Ｐゴシック" panose="020B0600070205080204" pitchFamily="50" charset="-128"/>
              </a:rPr>
              <a:t>https://corporate.jp.sharp/eco/</a:t>
            </a:r>
          </a:p>
          <a:p>
            <a:pPr>
              <a:lnSpc>
                <a:spcPct val="120000"/>
              </a:lnSpc>
            </a:pPr>
            <a:endParaRPr lang="ja-JP" altLang="en-US" sz="1001" dirty="0">
              <a:latin typeface="ＭＳ Ｐゴシック" panose="020B0600070205080204" pitchFamily="50" charset="-128"/>
              <a:ea typeface="ＭＳ Ｐゴシック" panose="020B0600070205080204" pitchFamily="50" charset="-128"/>
            </a:endParaRPr>
          </a:p>
          <a:p>
            <a:pPr>
              <a:lnSpc>
                <a:spcPct val="120000"/>
              </a:lnSpc>
            </a:pPr>
            <a:r>
              <a:rPr lang="en-US" altLang="ja-JP" sz="1001" dirty="0">
                <a:latin typeface="ＭＳ Ｐゴシック" panose="020B0600070205080204" pitchFamily="50" charset="-128"/>
                <a:ea typeface="ＭＳ Ｐゴシック" panose="020B0600070205080204" pitchFamily="50" charset="-128"/>
              </a:rPr>
              <a:t>〈</a:t>
            </a:r>
            <a:r>
              <a:rPr lang="ja-JP" altLang="en-US" sz="1001" dirty="0">
                <a:latin typeface="ＭＳ Ｐゴシック" panose="020B0600070205080204" pitchFamily="50" charset="-128"/>
                <a:ea typeface="ＭＳ Ｐゴシック" panose="020B0600070205080204" pitchFamily="50" charset="-128"/>
              </a:rPr>
              <a:t>理念・方針／マネジメント</a:t>
            </a:r>
            <a:r>
              <a:rPr lang="en-US" altLang="ja-JP" sz="1001" dirty="0">
                <a:latin typeface="ＭＳ Ｐゴシック" panose="020B0600070205080204" pitchFamily="50" charset="-128"/>
                <a:ea typeface="ＭＳ Ｐゴシック" panose="020B0600070205080204" pitchFamily="50" charset="-128"/>
              </a:rPr>
              <a:t>〉</a:t>
            </a:r>
            <a:r>
              <a:rPr lang="ja-JP" altLang="en-US" sz="1001" dirty="0" err="1">
                <a:latin typeface="ＭＳ Ｐゴシック" panose="020B0600070205080204" pitchFamily="50" charset="-128"/>
                <a:ea typeface="ＭＳ Ｐゴシック" panose="020B0600070205080204" pitchFamily="50" charset="-128"/>
              </a:rPr>
              <a:t>、</a:t>
            </a:r>
            <a:r>
              <a:rPr lang="en-US" altLang="ja-JP" sz="1001" dirty="0">
                <a:latin typeface="ＭＳ Ｐゴシック" panose="020B0600070205080204" pitchFamily="50" charset="-128"/>
                <a:ea typeface="ＭＳ Ｐゴシック" panose="020B0600070205080204" pitchFamily="50" charset="-128"/>
              </a:rPr>
              <a:t>〈</a:t>
            </a:r>
            <a:r>
              <a:rPr lang="ja-JP" altLang="en-US" sz="1001" dirty="0">
                <a:latin typeface="ＭＳ Ｐゴシック" panose="020B0600070205080204" pitchFamily="50" charset="-128"/>
                <a:ea typeface="ＭＳ Ｐゴシック" panose="020B0600070205080204" pitchFamily="50" charset="-128"/>
              </a:rPr>
              <a:t>シャープと</a:t>
            </a:r>
            <a:r>
              <a:rPr lang="en-US" altLang="ja-JP" sz="1001" dirty="0">
                <a:latin typeface="ＭＳ Ｐゴシック" panose="020B0600070205080204" pitchFamily="50" charset="-128"/>
                <a:ea typeface="ＭＳ Ｐゴシック" panose="020B0600070205080204" pitchFamily="50" charset="-128"/>
              </a:rPr>
              <a:t>SDGs〉</a:t>
            </a:r>
            <a:r>
              <a:rPr lang="ja-JP" altLang="en-US" sz="1001" dirty="0" err="1">
                <a:latin typeface="ＭＳ Ｐゴシック" panose="020B0600070205080204" pitchFamily="50" charset="-128"/>
                <a:ea typeface="ＭＳ Ｐゴシック" panose="020B0600070205080204" pitchFamily="50" charset="-128"/>
              </a:rPr>
              <a:t>、</a:t>
            </a:r>
            <a:r>
              <a:rPr lang="en-US" altLang="ja-JP" sz="1001" dirty="0">
                <a:latin typeface="ＭＳ Ｐゴシック" panose="020B0600070205080204" pitchFamily="50" charset="-128"/>
                <a:ea typeface="ＭＳ Ｐゴシック" panose="020B0600070205080204" pitchFamily="50" charset="-128"/>
              </a:rPr>
              <a:t>〈</a:t>
            </a:r>
            <a:r>
              <a:rPr lang="ja-JP" altLang="en-US" sz="1001" dirty="0">
                <a:latin typeface="ＭＳ Ｐゴシック" panose="020B0600070205080204" pitchFamily="50" charset="-128"/>
                <a:ea typeface="ＭＳ Ｐゴシック" panose="020B0600070205080204" pitchFamily="50" charset="-128"/>
              </a:rPr>
              <a:t>環境活動</a:t>
            </a:r>
            <a:r>
              <a:rPr lang="en-US" altLang="ja-JP" sz="1001" dirty="0">
                <a:latin typeface="ＭＳ Ｐゴシック" panose="020B0600070205080204" pitchFamily="50" charset="-128"/>
                <a:ea typeface="ＭＳ Ｐゴシック" panose="020B0600070205080204" pitchFamily="50" charset="-128"/>
              </a:rPr>
              <a:t>〉</a:t>
            </a:r>
            <a:r>
              <a:rPr lang="ja-JP" altLang="en-US" sz="1001" dirty="0" err="1">
                <a:latin typeface="ＭＳ Ｐゴシック" panose="020B0600070205080204" pitchFamily="50" charset="-128"/>
                <a:ea typeface="ＭＳ Ｐゴシック" panose="020B0600070205080204" pitchFamily="50" charset="-128"/>
              </a:rPr>
              <a:t>、</a:t>
            </a:r>
            <a:r>
              <a:rPr lang="en-US" altLang="ja-JP" sz="1001" dirty="0">
                <a:latin typeface="ＭＳ Ｐゴシック" panose="020B0600070205080204" pitchFamily="50" charset="-128"/>
                <a:ea typeface="ＭＳ Ｐゴシック" panose="020B0600070205080204" pitchFamily="50" charset="-128"/>
              </a:rPr>
              <a:t>〈</a:t>
            </a:r>
            <a:r>
              <a:rPr lang="ja-JP" altLang="en-US" sz="1001" dirty="0">
                <a:latin typeface="ＭＳ Ｐゴシック" panose="020B0600070205080204" pitchFamily="50" charset="-128"/>
                <a:ea typeface="ＭＳ Ｐゴシック" panose="020B0600070205080204" pitchFamily="50" charset="-128"/>
              </a:rPr>
              <a:t>社会活動</a:t>
            </a:r>
            <a:r>
              <a:rPr lang="en-US" altLang="ja-JP" sz="1001" dirty="0">
                <a:latin typeface="ＭＳ Ｐゴシック" panose="020B0600070205080204" pitchFamily="50" charset="-128"/>
                <a:ea typeface="ＭＳ Ｐゴシック" panose="020B0600070205080204" pitchFamily="50" charset="-128"/>
              </a:rPr>
              <a:t>〉</a:t>
            </a:r>
            <a:r>
              <a:rPr lang="ja-JP" altLang="en-US" sz="1001" dirty="0" err="1">
                <a:latin typeface="ＭＳ Ｐゴシック" panose="020B0600070205080204" pitchFamily="50" charset="-128"/>
                <a:ea typeface="ＭＳ Ｐゴシック" panose="020B0600070205080204" pitchFamily="50" charset="-128"/>
              </a:rPr>
              <a:t>、</a:t>
            </a:r>
            <a:r>
              <a:rPr lang="en-US" altLang="ja-JP" sz="1001" dirty="0">
                <a:latin typeface="ＭＳ Ｐゴシック" panose="020B0600070205080204" pitchFamily="50" charset="-128"/>
                <a:ea typeface="ＭＳ Ｐゴシック" panose="020B0600070205080204" pitchFamily="50" charset="-128"/>
              </a:rPr>
              <a:t>〈</a:t>
            </a:r>
            <a:r>
              <a:rPr lang="ja-JP" altLang="en-US" sz="1001" dirty="0">
                <a:latin typeface="ＭＳ Ｐゴシック" panose="020B0600070205080204" pitchFamily="50" charset="-128"/>
                <a:ea typeface="ＭＳ Ｐゴシック" panose="020B0600070205080204" pitchFamily="50" charset="-128"/>
              </a:rPr>
              <a:t>ガバナンス</a:t>
            </a:r>
            <a:r>
              <a:rPr lang="en-US" altLang="ja-JP" sz="1001" dirty="0">
                <a:latin typeface="ＭＳ Ｐゴシック" panose="020B0600070205080204" pitchFamily="50" charset="-128"/>
                <a:ea typeface="ＭＳ Ｐゴシック" panose="020B0600070205080204" pitchFamily="50" charset="-128"/>
              </a:rPr>
              <a:t>〉</a:t>
            </a:r>
            <a:r>
              <a:rPr lang="ja-JP" altLang="en-US" sz="1001" dirty="0">
                <a:latin typeface="ＭＳ Ｐゴシック" panose="020B0600070205080204" pitchFamily="50" charset="-128"/>
                <a:ea typeface="ＭＳ Ｐゴシック" panose="020B0600070205080204" pitchFamily="50" charset="-128"/>
              </a:rPr>
              <a:t>に分けて情報開示しています。ぜひご一読ください。</a:t>
            </a:r>
            <a:endParaRPr lang="en-US" altLang="ja-JP" sz="1001" dirty="0">
              <a:latin typeface="ＭＳ Ｐゴシック" panose="020B0600070205080204" pitchFamily="50" charset="-128"/>
              <a:ea typeface="ＭＳ Ｐゴシック" panose="020B0600070205080204" pitchFamily="50" charset="-128"/>
            </a:endParaRPr>
          </a:p>
          <a:p>
            <a:pPr>
              <a:lnSpc>
                <a:spcPct val="120000"/>
              </a:lnSpc>
            </a:pPr>
            <a:endParaRPr lang="ja-JP" altLang="en-US" sz="1001" dirty="0">
              <a:latin typeface="ＭＳ Ｐゴシック" panose="020B0600070205080204" pitchFamily="50" charset="-128"/>
              <a:ea typeface="ＭＳ Ｐゴシック" panose="020B0600070205080204" pitchFamily="50" charset="-128"/>
            </a:endParaRPr>
          </a:p>
          <a:p>
            <a:pPr>
              <a:lnSpc>
                <a:spcPct val="120000"/>
              </a:lnSpc>
            </a:pPr>
            <a:endParaRPr lang="ja-JP" altLang="en-US" sz="1001" dirty="0">
              <a:latin typeface="ＭＳ Ｐゴシック" panose="020B0600070205080204" pitchFamily="50" charset="-128"/>
              <a:ea typeface="ＭＳ Ｐゴシック" panose="020B0600070205080204" pitchFamily="50" charset="-128"/>
            </a:endParaRPr>
          </a:p>
        </p:txBody>
      </p:sp>
      <p:pic>
        <p:nvPicPr>
          <p:cNvPr id="10" name="図 9">
            <a:extLst>
              <a:ext uri="{FF2B5EF4-FFF2-40B4-BE49-F238E27FC236}">
                <a16:creationId xmlns:a16="http://schemas.microsoft.com/office/drawing/2014/main" id="{7803D55D-4FA6-4553-BEF3-03AFEE024A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156" y="5963925"/>
            <a:ext cx="3004172" cy="1671071"/>
          </a:xfrm>
          <a:prstGeom prst="rect">
            <a:avLst/>
          </a:prstGeom>
        </p:spPr>
      </p:pic>
      <p:sp>
        <p:nvSpPr>
          <p:cNvPr id="7" name="タイトル 1">
            <a:extLst>
              <a:ext uri="{FF2B5EF4-FFF2-40B4-BE49-F238E27FC236}">
                <a16:creationId xmlns:a16="http://schemas.microsoft.com/office/drawing/2014/main" id="{FB4A514C-412E-4DFB-9D6D-EA4C0C023811}"/>
              </a:ext>
            </a:extLst>
          </p:cNvPr>
          <p:cNvSpPr txBox="1">
            <a:spLocks/>
          </p:cNvSpPr>
          <p:nvPr/>
        </p:nvSpPr>
        <p:spPr>
          <a:xfrm>
            <a:off x="315000" y="217072"/>
            <a:ext cx="6228000" cy="5124950"/>
          </a:xfrm>
          <a:prstGeom prst="rect">
            <a:avLst/>
          </a:prstGeom>
          <a:ln w="12700" cap="rnd">
            <a:solidFill>
              <a:schemeClr val="accent1"/>
            </a:solidFill>
          </a:ln>
        </p:spPr>
        <p:txBody>
          <a:bodyPr vert="horz" lIns="91440" tIns="45721" rIns="91440" bIns="45721"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en-US" altLang="ja-JP" sz="1401" b="1" dirty="0">
                <a:solidFill>
                  <a:prstClr val="black"/>
                </a:solidFill>
                <a:latin typeface="ＭＳ Ｐゴシック" panose="020B0600070205080204" pitchFamily="50" charset="-128"/>
                <a:ea typeface="ＭＳ Ｐゴシック" panose="020B0600070205080204" pitchFamily="50" charset="-128"/>
              </a:rPr>
              <a:t>CEO</a:t>
            </a:r>
            <a:r>
              <a:rPr lang="ja-JP" altLang="en-US" sz="1401" b="1" dirty="0">
                <a:solidFill>
                  <a:prstClr val="black"/>
                </a:solidFill>
                <a:latin typeface="ＭＳ Ｐゴシック" panose="020B0600070205080204" pitchFamily="50" charset="-128"/>
                <a:ea typeface="ＭＳ Ｐゴシック" panose="020B0600070205080204" pitchFamily="50" charset="-128"/>
              </a:rPr>
              <a:t>ロバートさんが米国モントベールオフィスを訪問しました</a:t>
            </a:r>
            <a:endParaRPr lang="en-US" altLang="ja-JP" sz="1401" b="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a:t>
            </a:r>
            <a:r>
              <a:rPr lang="en-US" altLang="ja-JP" sz="1100" dirty="0">
                <a:solidFill>
                  <a:prstClr val="black"/>
                </a:solidFill>
                <a:latin typeface="ＭＳ Ｐゴシック" panose="020B0600070205080204" pitchFamily="50" charset="-128"/>
                <a:ea typeface="ＭＳ Ｐゴシック" panose="020B0600070205080204" pitchFamily="50" charset="-128"/>
              </a:rPr>
              <a:t>8</a:t>
            </a:r>
            <a:r>
              <a:rPr lang="ja-JP" altLang="en-US" sz="1100" dirty="0">
                <a:solidFill>
                  <a:prstClr val="black"/>
                </a:solidFill>
                <a:latin typeface="ＭＳ Ｐゴシック" panose="020B0600070205080204" pitchFamily="50" charset="-128"/>
                <a:ea typeface="ＭＳ Ｐゴシック" panose="020B0600070205080204" pitchFamily="50" charset="-128"/>
              </a:rPr>
              <a:t>月</a:t>
            </a:r>
            <a:r>
              <a:rPr lang="en-US" altLang="ja-JP" sz="1100" dirty="0">
                <a:solidFill>
                  <a:prstClr val="black"/>
                </a:solidFill>
                <a:latin typeface="ＭＳ Ｐゴシック" panose="020B0600070205080204" pitchFamily="50" charset="-128"/>
                <a:ea typeface="ＭＳ Ｐゴシック" panose="020B0600070205080204" pitchFamily="50" charset="-128"/>
              </a:rPr>
              <a:t>16</a:t>
            </a:r>
            <a:r>
              <a:rPr lang="ja-JP" altLang="en-US" sz="1100" dirty="0">
                <a:solidFill>
                  <a:prstClr val="black"/>
                </a:solidFill>
                <a:latin typeface="ＭＳ Ｐゴシック" panose="020B0600070205080204" pitchFamily="50" charset="-128"/>
                <a:ea typeface="ＭＳ Ｐゴシック" panose="020B0600070205080204" pitchFamily="50" charset="-128"/>
              </a:rPr>
              <a:t>日と</a:t>
            </a:r>
            <a:r>
              <a:rPr lang="en-US" altLang="ja-JP" sz="1100" dirty="0">
                <a:solidFill>
                  <a:prstClr val="black"/>
                </a:solidFill>
                <a:latin typeface="ＭＳ Ｐゴシック" panose="020B0600070205080204" pitchFamily="50" charset="-128"/>
                <a:ea typeface="ＭＳ Ｐゴシック" panose="020B0600070205080204" pitchFamily="50" charset="-128"/>
              </a:rPr>
              <a:t>17</a:t>
            </a:r>
            <a:r>
              <a:rPr lang="ja-JP" altLang="en-US" sz="1100" dirty="0">
                <a:solidFill>
                  <a:prstClr val="black"/>
                </a:solidFill>
                <a:latin typeface="ＭＳ Ｐゴシック" panose="020B0600070205080204" pitchFamily="50" charset="-128"/>
                <a:ea typeface="ＭＳ Ｐゴシック" panose="020B0600070205080204" pitchFamily="50" charset="-128"/>
              </a:rPr>
              <a:t>日、代表取締役社長 兼 </a:t>
            </a:r>
            <a:r>
              <a:rPr lang="en-US" altLang="ja-JP" sz="1100" dirty="0">
                <a:solidFill>
                  <a:prstClr val="black"/>
                </a:solidFill>
                <a:latin typeface="ＭＳ Ｐゴシック" panose="020B0600070205080204" pitchFamily="50" charset="-128"/>
                <a:ea typeface="ＭＳ Ｐゴシック" panose="020B0600070205080204" pitchFamily="50" charset="-128"/>
              </a:rPr>
              <a:t>CEO</a:t>
            </a:r>
            <a:r>
              <a:rPr lang="ja-JP" altLang="en-US" sz="1100" dirty="0">
                <a:solidFill>
                  <a:prstClr val="black"/>
                </a:solidFill>
                <a:latin typeface="ＭＳ Ｐゴシック" panose="020B0600070205080204" pitchFamily="50" charset="-128"/>
                <a:ea typeface="ＭＳ Ｐゴシック" panose="020B0600070205080204" pitchFamily="50" charset="-128"/>
              </a:rPr>
              <a:t>のロバートさんが米国ニュージャージー州モントベールに</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あるシャープエレクトロニクスコーポレーション（</a:t>
            </a:r>
            <a:r>
              <a:rPr lang="en-US" altLang="ja-JP" sz="1100" dirty="0">
                <a:solidFill>
                  <a:prstClr val="black"/>
                </a:solidFill>
                <a:latin typeface="ＭＳ Ｐゴシック" panose="020B0600070205080204" pitchFamily="50" charset="-128"/>
                <a:ea typeface="ＭＳ Ｐゴシック" panose="020B0600070205080204" pitchFamily="50" charset="-128"/>
              </a:rPr>
              <a:t>SEC</a:t>
            </a:r>
            <a:r>
              <a:rPr lang="ja-JP" altLang="en-US" sz="1100" dirty="0">
                <a:solidFill>
                  <a:prstClr val="black"/>
                </a:solidFill>
                <a:latin typeface="ＭＳ Ｐゴシック" panose="020B0600070205080204" pitchFamily="50" charset="-128"/>
                <a:ea typeface="ＭＳ Ｐゴシック" panose="020B0600070205080204" pitchFamily="50" charset="-128"/>
              </a:rPr>
              <a:t>）を訪問しました。</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従業員との座談会で、ロバートさんは</a:t>
            </a:r>
            <a:r>
              <a:rPr lang="en-US" altLang="ja-JP" sz="1100" dirty="0">
                <a:solidFill>
                  <a:prstClr val="black"/>
                </a:solidFill>
                <a:latin typeface="ＭＳ Ｐゴシック" panose="020B0600070205080204" pitchFamily="50" charset="-128"/>
                <a:ea typeface="ＭＳ Ｐゴシック" panose="020B0600070205080204" pitchFamily="50" charset="-128"/>
              </a:rPr>
              <a:t>SEC</a:t>
            </a:r>
            <a:r>
              <a:rPr lang="ja-JP" altLang="en-US" sz="1100" dirty="0">
                <a:solidFill>
                  <a:prstClr val="black"/>
                </a:solidFill>
                <a:latin typeface="ＭＳ Ｐゴシック" panose="020B0600070205080204" pitchFamily="50" charset="-128"/>
                <a:ea typeface="ＭＳ Ｐゴシック" panose="020B0600070205080204" pitchFamily="50" charset="-128"/>
              </a:rPr>
              <a:t>社員とシャープの戦略的ビジョンや</a:t>
            </a:r>
            <a:r>
              <a:rPr lang="en-US" altLang="ja-JP" sz="1100" dirty="0">
                <a:solidFill>
                  <a:prstClr val="black"/>
                </a:solidFill>
                <a:latin typeface="ＭＳ Ｐゴシック" panose="020B0600070205080204" pitchFamily="50" charset="-128"/>
                <a:ea typeface="ＭＳ Ｐゴシック" panose="020B0600070205080204" pitchFamily="50" charset="-128"/>
              </a:rPr>
              <a:t>SEC</a:t>
            </a:r>
            <a:r>
              <a:rPr lang="ja-JP" altLang="en-US" sz="1100" dirty="0">
                <a:solidFill>
                  <a:prstClr val="black"/>
                </a:solidFill>
                <a:latin typeface="ＭＳ Ｐゴシック" panose="020B0600070205080204" pitchFamily="50" charset="-128"/>
                <a:ea typeface="ＭＳ Ｐゴシック" panose="020B0600070205080204" pitchFamily="50" charset="-128"/>
              </a:rPr>
              <a:t>の目標がシャープ</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全体に与える影響について共有しました。 その後、</a:t>
            </a:r>
            <a:r>
              <a:rPr lang="en-US" altLang="ja-JP" sz="1100" dirty="0">
                <a:solidFill>
                  <a:prstClr val="black"/>
                </a:solidFill>
                <a:latin typeface="ＭＳ Ｐゴシック" panose="020B0600070205080204" pitchFamily="50" charset="-128"/>
                <a:ea typeface="ＭＳ Ｐゴシック" panose="020B0600070205080204" pitchFamily="50" charset="-128"/>
              </a:rPr>
              <a:t>SEC</a:t>
            </a:r>
            <a:r>
              <a:rPr lang="ja-JP" altLang="en-US" sz="1100" dirty="0">
                <a:solidFill>
                  <a:prstClr val="black"/>
                </a:solidFill>
                <a:latin typeface="ＭＳ Ｐゴシック" panose="020B0600070205080204" pitchFamily="50" charset="-128"/>
                <a:ea typeface="ＭＳ Ｐゴシック" panose="020B0600070205080204" pitchFamily="50" charset="-128"/>
              </a:rPr>
              <a:t>社員からロバートさんへの質疑応答の時間が設けられ、ビジネスの成長計画やシャープと </a:t>
            </a:r>
            <a:r>
              <a:rPr lang="en-US" altLang="ja-JP" sz="1100" dirty="0">
                <a:solidFill>
                  <a:prstClr val="black"/>
                </a:solidFill>
                <a:latin typeface="ＭＳ Ｐゴシック" panose="020B0600070205080204" pitchFamily="50" charset="-128"/>
                <a:ea typeface="ＭＳ Ｐゴシック" panose="020B0600070205080204" pitchFamily="50" charset="-128"/>
              </a:rPr>
              <a:t>AI </a:t>
            </a:r>
            <a:r>
              <a:rPr lang="ja-JP" altLang="en-US" sz="1100" dirty="0">
                <a:solidFill>
                  <a:prstClr val="black"/>
                </a:solidFill>
                <a:latin typeface="ＭＳ Ｐゴシック" panose="020B0600070205080204" pitchFamily="50" charset="-128"/>
                <a:ea typeface="ＭＳ Ｐゴシック" panose="020B0600070205080204" pitchFamily="50" charset="-128"/>
              </a:rPr>
              <a:t>の将来に関する質問から、余暇の過ごし方に至るまで、多岐にわたる質問に対し、一つずつ丁寧に回答されました。また、訪問中、ロバートさんはシャープの従業員や幹部らとの時間を過ごし、</a:t>
            </a:r>
            <a:r>
              <a:rPr lang="en-US" altLang="ja-JP" sz="1100" dirty="0">
                <a:solidFill>
                  <a:prstClr val="black"/>
                </a:solidFill>
                <a:latin typeface="ＭＳ Ｐゴシック" panose="020B0600070205080204" pitchFamily="50" charset="-128"/>
                <a:ea typeface="ＭＳ Ｐゴシック" panose="020B0600070205080204" pitchFamily="50" charset="-128"/>
              </a:rPr>
              <a:t>SBS</a:t>
            </a:r>
            <a:r>
              <a:rPr lang="ja-JP" altLang="en-US" sz="1100" dirty="0">
                <a:solidFill>
                  <a:prstClr val="black"/>
                </a:solidFill>
                <a:latin typeface="ＭＳ Ｐゴシック" panose="020B0600070205080204" pitchFamily="50" charset="-128"/>
                <a:ea typeface="ＭＳ Ｐゴシック" panose="020B0600070205080204" pitchFamily="50" charset="-128"/>
              </a:rPr>
              <a:t>セールスマネージャー向けにオフィスで開催されていたリーダーシップ研修にも時間を割いて視察しました。</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　当社のトップが</a:t>
            </a:r>
            <a:r>
              <a:rPr lang="en-US" altLang="ja-JP" sz="1100" dirty="0">
                <a:solidFill>
                  <a:prstClr val="black"/>
                </a:solidFill>
                <a:latin typeface="ＭＳ Ｐゴシック" panose="020B0600070205080204" pitchFamily="50" charset="-128"/>
                <a:ea typeface="ＭＳ Ｐゴシック" panose="020B0600070205080204" pitchFamily="50" charset="-128"/>
              </a:rPr>
              <a:t>SEC</a:t>
            </a:r>
            <a:r>
              <a:rPr lang="ja-JP" altLang="en-US" sz="1100" dirty="0">
                <a:solidFill>
                  <a:prstClr val="black"/>
                </a:solidFill>
                <a:latin typeface="ＭＳ Ｐゴシック" panose="020B0600070205080204" pitchFamily="50" charset="-128"/>
                <a:ea typeface="ＭＳ Ｐゴシック" panose="020B0600070205080204" pitchFamily="50" charset="-128"/>
              </a:rPr>
              <a:t>本部を訪問するのは今回が</a:t>
            </a:r>
            <a:r>
              <a:rPr lang="en-US" altLang="ja-JP" sz="1100" dirty="0">
                <a:solidFill>
                  <a:prstClr val="black"/>
                </a:solidFill>
                <a:latin typeface="ＭＳ Ｐゴシック" panose="020B0600070205080204" pitchFamily="50" charset="-128"/>
                <a:ea typeface="ＭＳ Ｐゴシック" panose="020B0600070205080204" pitchFamily="50" charset="-128"/>
              </a:rPr>
              <a:t>15</a:t>
            </a:r>
            <a:r>
              <a:rPr lang="ja-JP" altLang="en-US" sz="1100" dirty="0">
                <a:solidFill>
                  <a:prstClr val="black"/>
                </a:solidFill>
                <a:latin typeface="ＭＳ Ｐゴシック" panose="020B0600070205080204" pitchFamily="50" charset="-128"/>
                <a:ea typeface="ＭＳ Ｐゴシック" panose="020B0600070205080204" pitchFamily="50" charset="-128"/>
              </a:rPr>
              <a:t>年以上ぶりでしたが、今後、ロバートさんはもっと</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solidFill>
                  <a:prstClr val="black"/>
                </a:solidFill>
                <a:latin typeface="ＭＳ Ｐゴシック" panose="020B0600070205080204" pitchFamily="50" charset="-128"/>
                <a:ea typeface="ＭＳ Ｐゴシック" panose="020B0600070205080204" pitchFamily="50" charset="-128"/>
              </a:rPr>
              <a:t>頻繁に訪問することを約束しました。</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100" b="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401" b="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401" b="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401" b="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401" b="1" dirty="0">
              <a:solidFill>
                <a:prstClr val="black"/>
              </a:solidFill>
              <a:latin typeface="ＭＳ Ｐゴシック" panose="020B0600070205080204" pitchFamily="50" charset="-128"/>
              <a:ea typeface="ＭＳ Ｐゴシック" panose="020B0600070205080204" pitchFamily="50" charset="-128"/>
            </a:endParaRPr>
          </a:p>
          <a:p>
            <a:pPr>
              <a:lnSpc>
                <a:spcPct val="100000"/>
              </a:lnSpc>
            </a:pPr>
            <a:endParaRPr lang="en-US" altLang="ja-JP" sz="1401" b="1" dirty="0">
              <a:solidFill>
                <a:prstClr val="black"/>
              </a:solidFill>
              <a:latin typeface="ＭＳ Ｐゴシック" panose="020B0600070205080204" pitchFamily="50" charset="-128"/>
              <a:ea typeface="ＭＳ Ｐゴシック" panose="020B0600070205080204" pitchFamily="50" charset="-128"/>
            </a:endParaRPr>
          </a:p>
        </p:txBody>
      </p:sp>
      <p:pic>
        <p:nvPicPr>
          <p:cNvPr id="3" name="図 2">
            <a:extLst>
              <a:ext uri="{FF2B5EF4-FFF2-40B4-BE49-F238E27FC236}">
                <a16:creationId xmlns:a16="http://schemas.microsoft.com/office/drawing/2014/main" id="{E91CC893-CAB2-4AE5-BF10-7E4CF1489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573" y="1064953"/>
            <a:ext cx="3548853" cy="2176630"/>
          </a:xfrm>
          <a:prstGeom prst="rect">
            <a:avLst/>
          </a:prstGeom>
        </p:spPr>
      </p:pic>
      <p:pic>
        <p:nvPicPr>
          <p:cNvPr id="5" name="図 4">
            <a:extLst>
              <a:ext uri="{FF2B5EF4-FFF2-40B4-BE49-F238E27FC236}">
                <a16:creationId xmlns:a16="http://schemas.microsoft.com/office/drawing/2014/main" id="{C753EF2F-6F53-4F0C-BF6F-A07FB553F8D3}"/>
              </a:ext>
            </a:extLst>
          </p:cNvPr>
          <p:cNvPicPr>
            <a:picLocks noChangeAspect="1"/>
          </p:cNvPicPr>
          <p:nvPr/>
        </p:nvPicPr>
        <p:blipFill rotWithShape="1">
          <a:blip r:embed="rId4"/>
          <a:srcRect b="24871"/>
          <a:stretch/>
        </p:blipFill>
        <p:spPr>
          <a:xfrm>
            <a:off x="3893771" y="5963925"/>
            <a:ext cx="2290461" cy="1723648"/>
          </a:xfrm>
          <a:prstGeom prst="rect">
            <a:avLst/>
          </a:prstGeom>
        </p:spPr>
      </p:pic>
      <p:sp>
        <p:nvSpPr>
          <p:cNvPr id="11" name="テキスト ボックス 10">
            <a:extLst>
              <a:ext uri="{FF2B5EF4-FFF2-40B4-BE49-F238E27FC236}">
                <a16:creationId xmlns:a16="http://schemas.microsoft.com/office/drawing/2014/main" id="{BA9C8521-759E-479E-9C71-E7DF88DF9E8D}"/>
              </a:ext>
            </a:extLst>
          </p:cNvPr>
          <p:cNvSpPr txBox="1"/>
          <p:nvPr/>
        </p:nvSpPr>
        <p:spPr>
          <a:xfrm>
            <a:off x="1888956" y="3241583"/>
            <a:ext cx="3080086" cy="400366"/>
          </a:xfrm>
          <a:prstGeom prst="rect">
            <a:avLst/>
          </a:prstGeom>
          <a:noFill/>
        </p:spPr>
        <p:txBody>
          <a:bodyPr wrap="square" rtlCol="0">
            <a:spAutoFit/>
          </a:bodyPr>
          <a:lstStyle/>
          <a:p>
            <a:pPr algn="ctr">
              <a:lnSpc>
                <a:spcPct val="100000"/>
              </a:lnSpc>
            </a:pPr>
            <a:r>
              <a:rPr lang="ja-JP" altLang="en-US" sz="1001" dirty="0">
                <a:solidFill>
                  <a:prstClr val="black"/>
                </a:solidFill>
                <a:latin typeface="ＭＳ Ｐゴシック" panose="020B0600070205080204" pitchFamily="50" charset="-128"/>
                <a:ea typeface="ＭＳ Ｐゴシック" panose="020B0600070205080204" pitchFamily="50" charset="-128"/>
              </a:rPr>
              <a:t>代表取締役社長兼</a:t>
            </a:r>
            <a:r>
              <a:rPr lang="en-US" altLang="ja-JP" sz="1001" dirty="0">
                <a:solidFill>
                  <a:prstClr val="black"/>
                </a:solidFill>
                <a:latin typeface="ＭＳ Ｐゴシック" panose="020B0600070205080204" pitchFamily="50" charset="-128"/>
                <a:ea typeface="ＭＳ Ｐゴシック" panose="020B0600070205080204" pitchFamily="50" charset="-128"/>
              </a:rPr>
              <a:t>CEO</a:t>
            </a:r>
            <a:r>
              <a:rPr lang="ja-JP" altLang="en-US" sz="1001" dirty="0">
                <a:solidFill>
                  <a:prstClr val="black"/>
                </a:solidFill>
                <a:latin typeface="ＭＳ Ｐゴシック" panose="020B0600070205080204" pitchFamily="50" charset="-128"/>
                <a:ea typeface="ＭＳ Ｐゴシック" panose="020B0600070205080204" pitchFamily="50" charset="-128"/>
              </a:rPr>
              <a:t>のロバートさん（中央）と、</a:t>
            </a:r>
          </a:p>
          <a:p>
            <a:pPr algn="ctr">
              <a:lnSpc>
                <a:spcPct val="100000"/>
              </a:lnSpc>
            </a:pPr>
            <a:r>
              <a:rPr lang="ja-JP" altLang="en-US" sz="1001" dirty="0">
                <a:solidFill>
                  <a:prstClr val="black"/>
                </a:solidFill>
                <a:latin typeface="ＭＳ Ｐゴシック" panose="020B0600070205080204" pitchFamily="50" charset="-128"/>
                <a:ea typeface="ＭＳ Ｐゴシック" panose="020B0600070205080204" pitchFamily="50" charset="-128"/>
              </a:rPr>
              <a:t>従業員との座談会の終わりに</a:t>
            </a:r>
            <a:r>
              <a:rPr lang="en-US" altLang="ja-JP" sz="1001" dirty="0">
                <a:solidFill>
                  <a:prstClr val="black"/>
                </a:solidFill>
                <a:latin typeface="ＭＳ Ｐゴシック" panose="020B0600070205080204" pitchFamily="50" charset="-128"/>
                <a:ea typeface="ＭＳ Ｐゴシック" panose="020B0600070205080204" pitchFamily="50" charset="-128"/>
              </a:rPr>
              <a:t>SEC</a:t>
            </a:r>
            <a:r>
              <a:rPr lang="ja-JP" altLang="en-US" sz="1001" dirty="0">
                <a:solidFill>
                  <a:prstClr val="black"/>
                </a:solidFill>
                <a:latin typeface="ＭＳ Ｐゴシック" panose="020B0600070205080204" pitchFamily="50" charset="-128"/>
                <a:ea typeface="ＭＳ Ｐゴシック" panose="020B0600070205080204" pitchFamily="50" charset="-128"/>
              </a:rPr>
              <a:t>社員との集合写真</a:t>
            </a:r>
            <a:endParaRPr lang="en-US" altLang="ja-JP" sz="1001"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57812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0804" y="7563496"/>
            <a:ext cx="730958" cy="730958"/>
          </a:xfrm>
          <a:prstGeom prst="rect">
            <a:avLst/>
          </a:prstGeom>
        </p:spPr>
      </p:pic>
      <p:sp>
        <p:nvSpPr>
          <p:cNvPr id="12" name="タイトル 1">
            <a:extLst>
              <a:ext uri="{FF2B5EF4-FFF2-40B4-BE49-F238E27FC236}">
                <a16:creationId xmlns:a16="http://schemas.microsoft.com/office/drawing/2014/main" id="{8EB48E94-A8B7-495D-8C43-1C9CCC50BE5C}"/>
              </a:ext>
            </a:extLst>
          </p:cNvPr>
          <p:cNvSpPr txBox="1">
            <a:spLocks/>
          </p:cNvSpPr>
          <p:nvPr/>
        </p:nvSpPr>
        <p:spPr>
          <a:xfrm>
            <a:off x="315000" y="225107"/>
            <a:ext cx="6228000" cy="3590307"/>
          </a:xfrm>
          <a:prstGeom prst="rect">
            <a:avLst/>
          </a:prstGeom>
          <a:ln w="12700" cap="rnd">
            <a:solidFill>
              <a:schemeClr val="accent1"/>
            </a:solidFill>
          </a:ln>
        </p:spPr>
        <p:txBody>
          <a:bodyPr vert="horz" lIns="91440" tIns="45721" rIns="91440" bIns="45721"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en-US" altLang="ja-JP" sz="1400" b="1" dirty="0">
                <a:latin typeface="ＭＳ Ｐゴシック" panose="020B0600070205080204" pitchFamily="50" charset="-128"/>
                <a:ea typeface="ＭＳ Ｐゴシック" panose="020B0600070205080204" pitchFamily="50" charset="-128"/>
              </a:rPr>
              <a:t>4</a:t>
            </a:r>
            <a:r>
              <a:rPr lang="ja-JP" altLang="en-US" sz="1400" b="1" dirty="0">
                <a:latin typeface="ＭＳ Ｐゴシック" panose="020B0600070205080204" pitchFamily="50" charset="-128"/>
                <a:ea typeface="ＭＳ Ｐゴシック" panose="020B0600070205080204" pitchFamily="50" charset="-128"/>
              </a:rPr>
              <a:t>製品が</a:t>
            </a:r>
            <a:r>
              <a:rPr lang="en-US" altLang="ja-JP" sz="1400" b="1" dirty="0">
                <a:latin typeface="ＭＳ Ｐゴシック" panose="020B0600070205080204" pitchFamily="50" charset="-128"/>
                <a:ea typeface="ＭＳ Ｐゴシック" panose="020B0600070205080204" pitchFamily="50" charset="-128"/>
              </a:rPr>
              <a:t>『2023</a:t>
            </a:r>
            <a:r>
              <a:rPr lang="ja-JP" altLang="en-US" sz="1400" b="1" dirty="0">
                <a:latin typeface="ＭＳ Ｐゴシック" panose="020B0600070205080204" pitchFamily="50" charset="-128"/>
                <a:ea typeface="ＭＳ Ｐゴシック" panose="020B0600070205080204" pitchFamily="50" charset="-128"/>
              </a:rPr>
              <a:t>年度 グッドデザイン賞</a:t>
            </a:r>
            <a:r>
              <a:rPr lang="en-US" altLang="ja-JP" sz="1400" b="1" dirty="0">
                <a:latin typeface="ＭＳ Ｐゴシック" panose="020B0600070205080204" pitchFamily="50" charset="-128"/>
                <a:ea typeface="ＭＳ Ｐゴシック" panose="020B0600070205080204" pitchFamily="50" charset="-128"/>
              </a:rPr>
              <a:t>』</a:t>
            </a:r>
            <a:r>
              <a:rPr lang="ja-JP" altLang="en-US" sz="1400" b="1" dirty="0">
                <a:latin typeface="ＭＳ Ｐゴシック" panose="020B0600070205080204" pitchFamily="50" charset="-128"/>
                <a:ea typeface="ＭＳ Ｐゴシック" panose="020B0600070205080204" pitchFamily="50" charset="-128"/>
              </a:rPr>
              <a:t>を受賞</a:t>
            </a:r>
            <a:endParaRPr lang="en-US" altLang="ja-JP" sz="1400" b="1"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2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　当社は、以下の</a:t>
            </a:r>
            <a:r>
              <a:rPr lang="en-US" altLang="ja-JP" sz="1100" dirty="0">
                <a:latin typeface="ＭＳ Ｐゴシック" panose="020B0600070205080204" pitchFamily="50" charset="-128"/>
                <a:ea typeface="ＭＳ Ｐゴシック" panose="020B0600070205080204" pitchFamily="50" charset="-128"/>
              </a:rPr>
              <a:t>4</a:t>
            </a:r>
            <a:r>
              <a:rPr lang="ja-JP" altLang="en-US" sz="1100" dirty="0">
                <a:latin typeface="ＭＳ Ｐゴシック" panose="020B0600070205080204" pitchFamily="50" charset="-128"/>
                <a:ea typeface="ＭＳ Ｐゴシック" panose="020B0600070205080204" pitchFamily="50" charset="-128"/>
              </a:rPr>
              <a:t>製品において、</a:t>
            </a:r>
            <a:r>
              <a:rPr lang="en-US" altLang="ja-JP" sz="1100" dirty="0">
                <a:latin typeface="ＭＳ Ｐゴシック" panose="020B0600070205080204" pitchFamily="50" charset="-128"/>
                <a:ea typeface="ＭＳ Ｐゴシック" panose="020B0600070205080204" pitchFamily="50" charset="-128"/>
              </a:rPr>
              <a:t>『2023</a:t>
            </a:r>
            <a:r>
              <a:rPr lang="ja-JP" altLang="en-US" sz="1100" dirty="0">
                <a:latin typeface="ＭＳ Ｐゴシック" panose="020B0600070205080204" pitchFamily="50" charset="-128"/>
                <a:ea typeface="ＭＳ Ｐゴシック" panose="020B0600070205080204" pitchFamily="50" charset="-128"/>
              </a:rPr>
              <a:t>年度 グッドデザイン賞</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（主催：公益財団法人 日本デザイン</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振興会）を受賞しました。また、内</a:t>
            </a:r>
            <a:r>
              <a:rPr lang="en-US" altLang="ja-JP" sz="1100" dirty="0">
                <a:latin typeface="ＭＳ Ｐゴシック" panose="020B0600070205080204" pitchFamily="50" charset="-128"/>
                <a:ea typeface="ＭＳ Ｐゴシック" panose="020B0600070205080204" pitchFamily="50" charset="-128"/>
              </a:rPr>
              <a:t>2</a:t>
            </a:r>
            <a:r>
              <a:rPr lang="ja-JP" altLang="en-US" sz="1100" dirty="0">
                <a:latin typeface="ＭＳ Ｐゴシック" panose="020B0600070205080204" pitchFamily="50" charset="-128"/>
                <a:ea typeface="ＭＳ Ｐゴシック" panose="020B0600070205080204" pitchFamily="50" charset="-128"/>
              </a:rPr>
              <a:t>件が特に優れた</a:t>
            </a:r>
            <a:r>
              <a:rPr lang="en-US" altLang="ja-JP" sz="1100" dirty="0">
                <a:latin typeface="ＭＳ Ｐゴシック" panose="020B0600070205080204" pitchFamily="50" charset="-128"/>
                <a:ea typeface="ＭＳ Ｐゴシック" panose="020B0600070205080204" pitchFamily="50" charset="-128"/>
              </a:rPr>
              <a:t>100</a:t>
            </a:r>
            <a:r>
              <a:rPr lang="ja-JP" altLang="en-US" sz="1100" dirty="0">
                <a:latin typeface="ＭＳ Ｐゴシック" panose="020B0600070205080204" pitchFamily="50" charset="-128"/>
                <a:ea typeface="ＭＳ Ｐゴシック" panose="020B0600070205080204" pitchFamily="50" charset="-128"/>
              </a:rPr>
              <a:t>件とされる</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グッドデザイン・ベスト</a:t>
            </a:r>
            <a:r>
              <a:rPr lang="en-US" altLang="ja-JP" sz="1100" dirty="0">
                <a:latin typeface="ＭＳ Ｐゴシック" panose="020B0600070205080204" pitchFamily="50" charset="-128"/>
                <a:ea typeface="ＭＳ Ｐゴシック" panose="020B0600070205080204" pitchFamily="50" charset="-128"/>
              </a:rPr>
              <a:t>100』</a:t>
            </a:r>
            <a:r>
              <a:rPr lang="ja-JP" altLang="en-US" sz="1100" dirty="0">
                <a:latin typeface="ＭＳ Ｐゴシック" panose="020B0600070205080204" pitchFamily="50" charset="-128"/>
                <a:ea typeface="ＭＳ Ｐゴシック" panose="020B0600070205080204" pitchFamily="50" charset="-128"/>
              </a:rPr>
              <a:t>に</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選定されました。当社は今後も、美しさや使いやすさだけでなく、利用体験を通じて人々を笑顔にする</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デザインの創出と、製品・サービス・ソリューションの提供に取り組んでまいります。</a:t>
            </a: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r>
              <a:rPr lang="ja-JP" altLang="en-US" sz="1100" dirty="0">
                <a:latin typeface="ＭＳ Ｐゴシック" panose="020B0600070205080204" pitchFamily="50" charset="-128"/>
                <a:ea typeface="ＭＳ Ｐゴシック" panose="020B0600070205080204" pitchFamily="50" charset="-128"/>
              </a:rPr>
              <a:t>　（左から）</a:t>
            </a:r>
          </a:p>
          <a:p>
            <a:pPr>
              <a:lnSpc>
                <a:spcPct val="120000"/>
              </a:lnSpc>
            </a:pPr>
            <a:r>
              <a:rPr lang="ja-JP" altLang="en-US" sz="1100" dirty="0">
                <a:latin typeface="ＭＳ Ｐゴシック" panose="020B0600070205080204" pitchFamily="50" charset="-128"/>
                <a:ea typeface="ＭＳ Ｐゴシック" panose="020B0600070205080204" pitchFamily="50" charset="-128"/>
              </a:rPr>
              <a:t>　　・プラズマクラスタードレープフロードライヤー＜</a:t>
            </a:r>
            <a:r>
              <a:rPr lang="en-US" altLang="ja-JP" sz="1100" dirty="0">
                <a:latin typeface="ＭＳ Ｐゴシック" panose="020B0600070205080204" pitchFamily="50" charset="-128"/>
                <a:ea typeface="ＭＳ Ｐゴシック" panose="020B0600070205080204" pitchFamily="50" charset="-128"/>
              </a:rPr>
              <a:t>IB-WX901</a:t>
            </a: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グッドデザイン・ベスト</a:t>
            </a:r>
            <a:r>
              <a:rPr lang="en-US" altLang="ja-JP" sz="1100" dirty="0">
                <a:latin typeface="ＭＳ Ｐゴシック" panose="020B0600070205080204" pitchFamily="50" charset="-128"/>
                <a:ea typeface="ＭＳ Ｐゴシック" panose="020B0600070205080204" pitchFamily="50" charset="-128"/>
              </a:rPr>
              <a:t>100-</a:t>
            </a:r>
          </a:p>
          <a:p>
            <a:pPr>
              <a:lnSpc>
                <a:spcPct val="120000"/>
              </a:lnSpc>
            </a:pPr>
            <a:r>
              <a:rPr lang="ja-JP" altLang="en-US" sz="1100" dirty="0">
                <a:latin typeface="ＭＳ Ｐゴシック" panose="020B0600070205080204" pitchFamily="50" charset="-128"/>
                <a:ea typeface="ＭＳ Ｐゴシック" panose="020B0600070205080204" pitchFamily="50" charset="-128"/>
              </a:rPr>
              <a:t>　　・屋内光発電デバイス</a:t>
            </a:r>
            <a:r>
              <a:rPr lang="en-US" altLang="ja-JP" sz="1100" dirty="0">
                <a:latin typeface="ＭＳ Ｐゴシック" panose="020B0600070205080204" pitchFamily="50" charset="-128"/>
                <a:ea typeface="ＭＳ Ｐゴシック" panose="020B0600070205080204" pitchFamily="50" charset="-128"/>
              </a:rPr>
              <a:t>『LC-LH』-</a:t>
            </a:r>
            <a:r>
              <a:rPr lang="ja-JP" altLang="en-US" sz="1100" dirty="0">
                <a:latin typeface="ＭＳ Ｐゴシック" panose="020B0600070205080204" pitchFamily="50" charset="-128"/>
                <a:ea typeface="ＭＳ Ｐゴシック" panose="020B0600070205080204" pitchFamily="50" charset="-128"/>
              </a:rPr>
              <a:t>グッドデザイン・ベスト</a:t>
            </a:r>
            <a:r>
              <a:rPr lang="en-US" altLang="ja-JP" sz="1100" dirty="0">
                <a:latin typeface="ＭＳ Ｐゴシック" panose="020B0600070205080204" pitchFamily="50" charset="-128"/>
                <a:ea typeface="ＭＳ Ｐゴシック" panose="020B0600070205080204" pitchFamily="50" charset="-128"/>
              </a:rPr>
              <a:t>100-</a:t>
            </a:r>
          </a:p>
          <a:p>
            <a:pPr>
              <a:lnSpc>
                <a:spcPct val="120000"/>
              </a:lnSpc>
            </a:pPr>
            <a:r>
              <a:rPr lang="ja-JP" altLang="en-US" sz="1100" dirty="0">
                <a:latin typeface="ＭＳ Ｐゴシック" panose="020B0600070205080204" pitchFamily="50" charset="-128"/>
                <a:ea typeface="ＭＳ Ｐゴシック" panose="020B0600070205080204" pitchFamily="50" charset="-128"/>
              </a:rPr>
              <a:t>　　・ウォーターオーブン</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ヘルシオ</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AX-LSX3A</a:t>
            </a:r>
            <a:r>
              <a:rPr lang="ja-JP" altLang="en-US" sz="1100" dirty="0">
                <a:latin typeface="ＭＳ Ｐゴシック" panose="020B0600070205080204" pitchFamily="50" charset="-128"/>
                <a:ea typeface="ＭＳ Ｐゴシック" panose="020B0600070205080204" pitchFamily="50" charset="-128"/>
              </a:rPr>
              <a:t>＞</a:t>
            </a:r>
          </a:p>
          <a:p>
            <a:pPr>
              <a:lnSpc>
                <a:spcPct val="120000"/>
              </a:lnSpc>
            </a:pPr>
            <a:r>
              <a:rPr lang="ja-JP" altLang="en-US" sz="1100" dirty="0">
                <a:latin typeface="ＭＳ Ｐゴシック" panose="020B0600070205080204" pitchFamily="50" charset="-128"/>
                <a:ea typeface="ＭＳ Ｐゴシック" panose="020B0600070205080204" pitchFamily="50" charset="-128"/>
              </a:rPr>
              <a:t>　　・集中管理システム</a:t>
            </a:r>
            <a:r>
              <a:rPr lang="en-US" altLang="ja-JP" sz="1100" dirty="0">
                <a:latin typeface="ＭＳ Ｐゴシック" panose="020B0600070205080204" pitchFamily="50" charset="-128"/>
                <a:ea typeface="ＭＳ Ｐゴシック" panose="020B0600070205080204" pitchFamily="50" charset="-128"/>
              </a:rPr>
              <a:t>『SMART CONSOLE』</a:t>
            </a:r>
          </a:p>
          <a:p>
            <a:pPr>
              <a:lnSpc>
                <a:spcPct val="12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20000"/>
              </a:lnSpc>
            </a:pPr>
            <a:endParaRPr lang="en-US" altLang="ja-JP" sz="1001" dirty="0">
              <a:latin typeface="ＭＳ Ｐゴシック" panose="020B0600070205080204" pitchFamily="50" charset="-128"/>
              <a:ea typeface="ＭＳ Ｐゴシック" panose="020B0600070205080204" pitchFamily="50" charset="-128"/>
            </a:endParaRPr>
          </a:p>
        </p:txBody>
      </p:sp>
      <p:sp>
        <p:nvSpPr>
          <p:cNvPr id="8" name="タイトル 1">
            <a:extLst>
              <a:ext uri="{FF2B5EF4-FFF2-40B4-BE49-F238E27FC236}">
                <a16:creationId xmlns:a16="http://schemas.microsoft.com/office/drawing/2014/main" id="{378F7F21-0716-4309-B48C-5BDEBA475EBD}"/>
              </a:ext>
            </a:extLst>
          </p:cNvPr>
          <p:cNvSpPr txBox="1">
            <a:spLocks/>
          </p:cNvSpPr>
          <p:nvPr/>
        </p:nvSpPr>
        <p:spPr>
          <a:xfrm>
            <a:off x="312487" y="3963819"/>
            <a:ext cx="6233026" cy="3519823"/>
          </a:xfrm>
          <a:prstGeom prst="rect">
            <a:avLst/>
          </a:prstGeom>
          <a:ln w="12700" cap="rnd">
            <a:solidFill>
              <a:schemeClr val="accent1"/>
            </a:solidFill>
          </a:ln>
        </p:spPr>
        <p:txBody>
          <a:bodyPr vert="horz" lIns="91440" tIns="45721" rIns="91440" bIns="45721" rtlCol="0" anchor="t">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00000"/>
              </a:lnSpc>
            </a:pPr>
            <a:r>
              <a:rPr lang="ja-JP" altLang="en-US" sz="1401" b="1" dirty="0">
                <a:latin typeface="ＭＳ Ｐゴシック" panose="020B0600070205080204" pitchFamily="50" charset="-128"/>
                <a:ea typeface="ＭＳ Ｐゴシック" panose="020B0600070205080204" pitchFamily="50" charset="-128"/>
              </a:rPr>
              <a:t>コードレススティック 紙パック式掃除機「</a:t>
            </a:r>
            <a:r>
              <a:rPr lang="en-US" altLang="ja-JP" sz="1401" b="1" dirty="0">
                <a:latin typeface="ＭＳ Ｐゴシック" panose="020B0600070205080204" pitchFamily="50" charset="-128"/>
                <a:ea typeface="ＭＳ Ｐゴシック" panose="020B0600070205080204" pitchFamily="50" charset="-128"/>
              </a:rPr>
              <a:t>RACTIVE Air</a:t>
            </a:r>
            <a:r>
              <a:rPr lang="ja-JP" altLang="en-US" sz="1401" b="1" dirty="0">
                <a:latin typeface="ＭＳ Ｐゴシック" panose="020B0600070205080204" pitchFamily="50" charset="-128"/>
                <a:ea typeface="ＭＳ Ｐゴシック" panose="020B0600070205080204" pitchFamily="50" charset="-128"/>
              </a:rPr>
              <a:t>」を発売</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シャープは、紙パックに触れることなくごみ捨てが可能な、業界初</a:t>
            </a:r>
            <a:r>
              <a:rPr lang="en-US" altLang="ja-JP" sz="1100" baseline="30000" dirty="0">
                <a:latin typeface="ＭＳ Ｐゴシック" panose="020B0600070205080204" pitchFamily="50" charset="-128"/>
                <a:ea typeface="ＭＳ Ｐゴシック" panose="020B0600070205080204" pitchFamily="50" charset="-128"/>
              </a:rPr>
              <a:t>※</a:t>
            </a:r>
            <a:r>
              <a:rPr lang="ja-JP" altLang="en-US" sz="1100" baseline="30000" dirty="0">
                <a:latin typeface="ＭＳ Ｐゴシック" panose="020B0600070205080204" pitchFamily="50" charset="-128"/>
                <a:ea typeface="ＭＳ Ｐゴシック" panose="020B0600070205080204" pitchFamily="50" charset="-128"/>
              </a:rPr>
              <a:t>１</a:t>
            </a:r>
            <a:r>
              <a:rPr lang="ja-JP" altLang="en-US" sz="1100" dirty="0">
                <a:latin typeface="ＭＳ Ｐゴシック" panose="020B0600070205080204" pitchFamily="50" charset="-128"/>
                <a:ea typeface="ＭＳ Ｐゴシック" panose="020B0600070205080204" pitchFamily="50" charset="-128"/>
              </a:rPr>
              <a:t>の「パック</a:t>
            </a:r>
            <a:r>
              <a:rPr lang="en-US" altLang="ja-JP" sz="1100" dirty="0">
                <a:latin typeface="ＭＳ Ｐゴシック" panose="020B0600070205080204" pitchFamily="50" charset="-128"/>
                <a:ea typeface="ＭＳ Ｐゴシック" panose="020B0600070205080204" pitchFamily="50" charset="-128"/>
              </a:rPr>
              <a:t>in</a:t>
            </a:r>
            <a:r>
              <a:rPr lang="ja-JP" altLang="en-US" sz="1100" dirty="0">
                <a:latin typeface="ＭＳ Ｐゴシック" panose="020B0600070205080204" pitchFamily="50" charset="-128"/>
                <a:ea typeface="ＭＳ Ｐゴシック" panose="020B0600070205080204" pitchFamily="50" charset="-128"/>
              </a:rPr>
              <a:t>カップ」構造を採用した　　　　　　　　　した紙パック式のコードレススティック掃除機「</a:t>
            </a:r>
            <a:r>
              <a:rPr lang="en-US" altLang="ja-JP" sz="1100" dirty="0">
                <a:latin typeface="ＭＳ Ｐゴシック" panose="020B0600070205080204" pitchFamily="50" charset="-128"/>
                <a:ea typeface="ＭＳ Ｐゴシック" panose="020B0600070205080204" pitchFamily="50" charset="-128"/>
              </a:rPr>
              <a:t>RACTIVE Air</a:t>
            </a:r>
            <a:r>
              <a:rPr lang="ja-JP" altLang="en-US" sz="1100" dirty="0">
                <a:latin typeface="ＭＳ Ｐゴシック" panose="020B0600070205080204" pitchFamily="50" charset="-128"/>
                <a:ea typeface="ＭＳ Ｐゴシック" panose="020B0600070205080204" pitchFamily="50" charset="-128"/>
              </a:rPr>
              <a:t>（ラクティブ エア）」＜</a:t>
            </a:r>
            <a:r>
              <a:rPr lang="en-US" altLang="ja-JP" sz="1100" dirty="0">
                <a:latin typeface="ＭＳ Ｐゴシック" panose="020B0600070205080204" pitchFamily="50" charset="-128"/>
                <a:ea typeface="ＭＳ Ｐゴシック" panose="020B0600070205080204" pitchFamily="50" charset="-128"/>
              </a:rPr>
              <a:t>EC-KR1</a:t>
            </a:r>
            <a:r>
              <a:rPr lang="ja-JP" altLang="en-US" sz="1100" dirty="0">
                <a:latin typeface="ＭＳ Ｐゴシック" panose="020B0600070205080204" pitchFamily="50" charset="-128"/>
                <a:ea typeface="ＭＳ Ｐゴシック" panose="020B0600070205080204" pitchFamily="50" charset="-128"/>
              </a:rPr>
              <a:t>＞を発売</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しました。独自の低騒音化技術により運転時に不快に感じる耳障りな音（ピーク音）を抑制</a:t>
            </a:r>
            <a:r>
              <a:rPr lang="en-US" altLang="ja-JP" sz="1100" baseline="30000" dirty="0">
                <a:latin typeface="ＭＳ Ｐゴシック" panose="020B0600070205080204" pitchFamily="50" charset="-128"/>
                <a:ea typeface="ＭＳ Ｐゴシック" panose="020B0600070205080204" pitchFamily="50" charset="-128"/>
              </a:rPr>
              <a:t>※</a:t>
            </a:r>
            <a:r>
              <a:rPr lang="ja-JP" altLang="en-US" sz="1100" baseline="30000" dirty="0">
                <a:latin typeface="ＭＳ Ｐゴシック" panose="020B0600070205080204" pitchFamily="50" charset="-128"/>
                <a:ea typeface="ＭＳ Ｐゴシック" panose="020B0600070205080204" pitchFamily="50" charset="-128"/>
              </a:rPr>
              <a:t>２</a:t>
            </a:r>
            <a:r>
              <a:rPr lang="ja-JP" altLang="en-US" sz="1100" dirty="0">
                <a:latin typeface="ＭＳ Ｐゴシック" panose="020B0600070205080204" pitchFamily="50" charset="-128"/>
                <a:ea typeface="ＭＳ Ｐゴシック" panose="020B0600070205080204" pitchFamily="50" charset="-128"/>
              </a:rPr>
              <a:t>し、やさしい運転音を実現</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r>
              <a:rPr lang="ja-JP" altLang="en-US" sz="900" dirty="0">
                <a:latin typeface="ＭＳ Ｐゴシック" panose="020B0600070205080204" pitchFamily="50" charset="-128"/>
                <a:ea typeface="ＭＳ Ｐゴシック" panose="020B0600070205080204" pitchFamily="50" charset="-128"/>
              </a:rPr>
              <a:t>　　　　　　　　　</a:t>
            </a:r>
            <a:endParaRPr lang="en-US" altLang="ja-JP" sz="900" dirty="0">
              <a:latin typeface="ＭＳ Ｐゴシック" panose="020B0600070205080204" pitchFamily="50" charset="-128"/>
              <a:ea typeface="ＭＳ Ｐゴシック" panose="020B0600070205080204" pitchFamily="50" charset="-128"/>
            </a:endParaRPr>
          </a:p>
          <a:p>
            <a:pPr>
              <a:lnSpc>
                <a:spcPct val="100000"/>
              </a:lnSpc>
            </a:pPr>
            <a:r>
              <a:rPr lang="en-US" altLang="ja-JP" sz="900" dirty="0">
                <a:latin typeface="ＭＳ Ｐゴシック" panose="020B0600070205080204" pitchFamily="50" charset="-128"/>
                <a:ea typeface="ＭＳ Ｐゴシック" panose="020B0600070205080204" pitchFamily="50" charset="-128"/>
              </a:rPr>
              <a:t>※1 </a:t>
            </a:r>
            <a:r>
              <a:rPr lang="ja-JP" altLang="en-US" sz="900" dirty="0">
                <a:latin typeface="ＭＳ Ｐゴシック" panose="020B0600070205080204" pitchFamily="50" charset="-128"/>
                <a:ea typeface="ＭＳ Ｐゴシック" panose="020B0600070205080204" pitchFamily="50" charset="-128"/>
              </a:rPr>
              <a:t>国内販売の紙パック式スティック掃除機において（</a:t>
            </a:r>
            <a:r>
              <a:rPr lang="en-US" altLang="ja-JP" sz="900" dirty="0">
                <a:latin typeface="ＭＳ Ｐゴシック" panose="020B0600070205080204" pitchFamily="50" charset="-128"/>
                <a:ea typeface="ＭＳ Ｐゴシック" panose="020B0600070205080204" pitchFamily="50" charset="-128"/>
              </a:rPr>
              <a:t>2023</a:t>
            </a:r>
            <a:r>
              <a:rPr lang="ja-JP" altLang="en-US" sz="900" dirty="0">
                <a:latin typeface="ＭＳ Ｐゴシック" panose="020B0600070205080204" pitchFamily="50" charset="-128"/>
                <a:ea typeface="ＭＳ Ｐゴシック" panose="020B0600070205080204" pitchFamily="50" charset="-128"/>
              </a:rPr>
              <a:t>年</a:t>
            </a:r>
            <a:r>
              <a:rPr lang="en-US" altLang="ja-JP" sz="900" dirty="0">
                <a:latin typeface="ＭＳ Ｐゴシック" panose="020B0600070205080204" pitchFamily="50" charset="-128"/>
                <a:ea typeface="ＭＳ Ｐゴシック" panose="020B0600070205080204" pitchFamily="50" charset="-128"/>
              </a:rPr>
              <a:t>8</a:t>
            </a:r>
            <a:r>
              <a:rPr lang="ja-JP" altLang="en-US" sz="900" dirty="0">
                <a:latin typeface="ＭＳ Ｐゴシック" panose="020B0600070205080204" pitchFamily="50" charset="-128"/>
                <a:ea typeface="ＭＳ Ｐゴシック" panose="020B0600070205080204" pitchFamily="50" charset="-128"/>
              </a:rPr>
              <a:t>月</a:t>
            </a:r>
            <a:r>
              <a:rPr lang="en-US" altLang="ja-JP" sz="900" dirty="0">
                <a:latin typeface="ＭＳ Ｐゴシック" panose="020B0600070205080204" pitchFamily="50" charset="-128"/>
                <a:ea typeface="ＭＳ Ｐゴシック" panose="020B0600070205080204" pitchFamily="50" charset="-128"/>
              </a:rPr>
              <a:t>29</a:t>
            </a:r>
            <a:r>
              <a:rPr lang="ja-JP" altLang="en-US" sz="900" dirty="0">
                <a:latin typeface="ＭＳ Ｐゴシック" panose="020B0600070205080204" pitchFamily="50" charset="-128"/>
                <a:ea typeface="ＭＳ Ｐゴシック" panose="020B0600070205080204" pitchFamily="50" charset="-128"/>
              </a:rPr>
              <a:t>日現在、当社調べ）。</a:t>
            </a:r>
          </a:p>
          <a:p>
            <a:pPr>
              <a:lnSpc>
                <a:spcPct val="100000"/>
              </a:lnSpc>
            </a:pPr>
            <a:r>
              <a:rPr lang="en-US" altLang="ja-JP" sz="900" dirty="0">
                <a:latin typeface="ＭＳ Ｐゴシック" panose="020B0600070205080204" pitchFamily="50" charset="-128"/>
                <a:ea typeface="ＭＳ Ｐゴシック" panose="020B0600070205080204" pitchFamily="50" charset="-128"/>
              </a:rPr>
              <a:t>※2 </a:t>
            </a:r>
            <a:r>
              <a:rPr lang="ja-JP" altLang="en-US" sz="900" dirty="0">
                <a:latin typeface="ＭＳ Ｐゴシック" panose="020B0600070205080204" pitchFamily="50" charset="-128"/>
                <a:ea typeface="ＭＳ Ｐゴシック" panose="020B0600070205080204" pitchFamily="50" charset="-128"/>
              </a:rPr>
              <a:t>当社調べ。低騒音化技術非搭載</a:t>
            </a:r>
            <a:r>
              <a:rPr lang="en-US" altLang="ja-JP" sz="900" dirty="0">
                <a:latin typeface="ＭＳ Ｐゴシック" panose="020B0600070205080204" pitchFamily="50" charset="-128"/>
                <a:ea typeface="ＭＳ Ｐゴシック" panose="020B0600070205080204" pitchFamily="50" charset="-128"/>
              </a:rPr>
              <a:t>2022</a:t>
            </a:r>
            <a:r>
              <a:rPr lang="ja-JP" altLang="en-US" sz="900" dirty="0">
                <a:latin typeface="ＭＳ Ｐゴシック" panose="020B0600070205080204" pitchFamily="50" charset="-128"/>
                <a:ea typeface="ＭＳ Ｐゴシック" panose="020B0600070205080204" pitchFamily="50" charset="-128"/>
              </a:rPr>
              <a:t>年度機種＜</a:t>
            </a:r>
            <a:r>
              <a:rPr lang="en-US" altLang="ja-JP" sz="900" dirty="0">
                <a:latin typeface="ＭＳ Ｐゴシック" panose="020B0600070205080204" pitchFamily="50" charset="-128"/>
                <a:ea typeface="ＭＳ Ｐゴシック" panose="020B0600070205080204" pitchFamily="50" charset="-128"/>
              </a:rPr>
              <a:t>EC-AR8</a:t>
            </a:r>
            <a:r>
              <a:rPr lang="ja-JP" altLang="en-US" sz="900" dirty="0">
                <a:latin typeface="ＭＳ Ｐゴシック" panose="020B0600070205080204" pitchFamily="50" charset="-128"/>
                <a:ea typeface="ＭＳ Ｐゴシック" panose="020B0600070205080204" pitchFamily="50" charset="-128"/>
              </a:rPr>
              <a:t>＞の「強モード」と＜</a:t>
            </a:r>
            <a:r>
              <a:rPr lang="en-US" altLang="ja-JP" sz="900" dirty="0">
                <a:latin typeface="ＭＳ Ｐゴシック" panose="020B0600070205080204" pitchFamily="50" charset="-128"/>
                <a:ea typeface="ＭＳ Ｐゴシック" panose="020B0600070205080204" pitchFamily="50" charset="-128"/>
              </a:rPr>
              <a:t>EC-KR1</a:t>
            </a:r>
            <a:r>
              <a:rPr lang="ja-JP" altLang="en-US" sz="900" dirty="0">
                <a:latin typeface="ＭＳ Ｐゴシック" panose="020B0600070205080204" pitchFamily="50" charset="-128"/>
                <a:ea typeface="ＭＳ Ｐゴシック" panose="020B0600070205080204" pitchFamily="50" charset="-128"/>
              </a:rPr>
              <a:t>＞の「強モード」との当社運転音</a:t>
            </a:r>
            <a:endParaRPr lang="en-US" altLang="ja-JP" sz="900" dirty="0">
              <a:latin typeface="ＭＳ Ｐゴシック" panose="020B0600070205080204" pitchFamily="50" charset="-128"/>
              <a:ea typeface="ＭＳ Ｐゴシック" panose="020B0600070205080204" pitchFamily="50" charset="-128"/>
            </a:endParaRPr>
          </a:p>
          <a:p>
            <a:pPr>
              <a:lnSpc>
                <a:spcPct val="100000"/>
              </a:lnSpc>
            </a:pPr>
            <a:r>
              <a:rPr lang="ja-JP" altLang="en-US" sz="900" dirty="0">
                <a:latin typeface="ＭＳ Ｐゴシック" panose="020B0600070205080204" pitchFamily="50" charset="-128"/>
                <a:ea typeface="ＭＳ Ｐゴシック" panose="020B0600070205080204" pitchFamily="50" charset="-128"/>
              </a:rPr>
              <a:t>　　　評価試験による。ピーク音が低騒音化技術非搭載機種よりも低減されていることを確認。</a:t>
            </a:r>
            <a:endParaRPr lang="en-US" altLang="ja-JP" sz="9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WEB</a:t>
            </a:r>
            <a:r>
              <a:rPr lang="ja-JP" altLang="en-US" sz="1100" dirty="0">
                <a:latin typeface="ＭＳ Ｐゴシック" panose="020B0600070205080204" pitchFamily="50" charset="-128"/>
                <a:ea typeface="ＭＳ Ｐゴシック" panose="020B0600070205080204" pitchFamily="50" charset="-128"/>
              </a:rPr>
              <a:t>社内報をご覧いただけます！！</a:t>
            </a: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URL</a:t>
            </a: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https://blog.sharp.co.jp/family/</a:t>
            </a:r>
            <a:br>
              <a:rPr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　　　　または、こちらの</a:t>
            </a:r>
            <a:r>
              <a:rPr lang="en-US" altLang="ja-JP" sz="1100" dirty="0">
                <a:latin typeface="ＭＳ Ｐゴシック" panose="020B0600070205080204" pitchFamily="50" charset="-128"/>
                <a:ea typeface="ＭＳ Ｐゴシック" panose="020B0600070205080204" pitchFamily="50" charset="-128"/>
              </a:rPr>
              <a:t>QR</a:t>
            </a:r>
            <a:r>
              <a:rPr lang="ja-JP" altLang="en-US" sz="1100" dirty="0">
                <a:latin typeface="ＭＳ Ｐゴシック" panose="020B0600070205080204" pitchFamily="50" charset="-128"/>
                <a:ea typeface="ＭＳ Ｐゴシック" panose="020B0600070205080204" pitchFamily="50" charset="-128"/>
              </a:rPr>
              <a:t>コードからアクセスしてみてください！！　→</a:t>
            </a: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WEB</a:t>
            </a:r>
            <a:r>
              <a:rPr lang="ja-JP" altLang="en-US" sz="1100" dirty="0">
                <a:latin typeface="ＭＳ Ｐゴシック" panose="020B0600070205080204" pitchFamily="50" charset="-128"/>
                <a:ea typeface="ＭＳ Ｐゴシック" panose="020B0600070205080204" pitchFamily="50" charset="-128"/>
              </a:rPr>
              <a:t>社内報にて「思い出の家電」「オススメの一冊」記事の投稿を募集しています。</a:t>
            </a:r>
          </a:p>
          <a:p>
            <a:pPr>
              <a:lnSpc>
                <a:spcPct val="100000"/>
              </a:lnSpc>
            </a:pPr>
            <a:r>
              <a:rPr lang="ja-JP" altLang="en-US" sz="1100" dirty="0">
                <a:latin typeface="ＭＳ Ｐゴシック" panose="020B0600070205080204" pitchFamily="50" charset="-128"/>
                <a:ea typeface="ＭＳ Ｐゴシック" panose="020B0600070205080204" pitchFamily="50" charset="-128"/>
              </a:rPr>
              <a:t>　　　・ 「思い出の家電」投稿ページ</a:t>
            </a:r>
            <a:r>
              <a:rPr lang="en-US" altLang="ja-JP" sz="1100" dirty="0">
                <a:latin typeface="ＭＳ Ｐゴシック" panose="020B0600070205080204" pitchFamily="50" charset="-128"/>
                <a:ea typeface="ＭＳ Ｐゴシック" panose="020B0600070205080204" pitchFamily="50" charset="-128"/>
              </a:rPr>
              <a:t>URL</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https://blog.sharp.co.jp/family/postkaden/</a:t>
            </a:r>
          </a:p>
          <a:p>
            <a:pPr>
              <a:lnSpc>
                <a:spcPct val="100000"/>
              </a:lnSpc>
            </a:pPr>
            <a:r>
              <a:rPr lang="ja-JP" altLang="en-US" sz="1100" dirty="0">
                <a:latin typeface="ＭＳ Ｐゴシック" panose="020B0600070205080204" pitchFamily="50" charset="-128"/>
                <a:ea typeface="ＭＳ Ｐゴシック" panose="020B0600070205080204" pitchFamily="50" charset="-128"/>
              </a:rPr>
              <a:t>　　　・ 「オススメの一冊」投稿ページ</a:t>
            </a:r>
            <a:r>
              <a:rPr lang="en-US" altLang="ja-JP" sz="1100" dirty="0">
                <a:latin typeface="ＭＳ Ｐゴシック" panose="020B0600070205080204" pitchFamily="50" charset="-128"/>
                <a:ea typeface="ＭＳ Ｐゴシック" panose="020B0600070205080204" pitchFamily="50" charset="-128"/>
              </a:rPr>
              <a:t>URL</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https://blog.sharp.co.jp/family/postbooks/</a:t>
            </a:r>
          </a:p>
          <a:p>
            <a:pPr>
              <a:lnSpc>
                <a:spcPct val="100000"/>
              </a:lnSpc>
            </a:pPr>
            <a:r>
              <a:rPr lang="ja-JP" altLang="en-US" sz="1100" dirty="0">
                <a:latin typeface="ＭＳ Ｐゴシック" panose="020B0600070205080204" pitchFamily="50" charset="-128"/>
                <a:ea typeface="ＭＳ Ｐゴシック" panose="020B0600070205080204" pitchFamily="50" charset="-128"/>
              </a:rPr>
              <a:t>　　　　または、下記の</a:t>
            </a:r>
            <a:r>
              <a:rPr lang="en-US" altLang="ja-JP" sz="1100" dirty="0">
                <a:latin typeface="ＭＳ Ｐゴシック" panose="020B0600070205080204" pitchFamily="50" charset="-128"/>
                <a:ea typeface="ＭＳ Ｐゴシック" panose="020B0600070205080204" pitchFamily="50" charset="-128"/>
              </a:rPr>
              <a:t>QR</a:t>
            </a:r>
            <a:r>
              <a:rPr lang="ja-JP" altLang="en-US" sz="1100" dirty="0">
                <a:latin typeface="ＭＳ Ｐゴシック" panose="020B0600070205080204" pitchFamily="50" charset="-128"/>
                <a:ea typeface="ＭＳ Ｐゴシック" panose="020B0600070205080204" pitchFamily="50" charset="-128"/>
              </a:rPr>
              <a:t>コードから投稿してみてください。</a:t>
            </a:r>
          </a:p>
          <a:p>
            <a:pPr>
              <a:lnSpc>
                <a:spcPct val="100000"/>
              </a:lnSpc>
            </a:pPr>
            <a:endParaRPr lang="ja-JP" altLang="en-US" sz="1100" dirty="0">
              <a:latin typeface="ＭＳ Ｐゴシック" panose="020B0600070205080204" pitchFamily="50" charset="-128"/>
              <a:ea typeface="ＭＳ Ｐゴシック" panose="020B0600070205080204" pitchFamily="50" charset="-128"/>
            </a:endParaRPr>
          </a:p>
          <a:p>
            <a:pPr>
              <a:lnSpc>
                <a:spcPct val="100000"/>
              </a:lnSpc>
            </a:pPr>
            <a:endParaRPr lang="en-US" altLang="ja-JP" sz="1100" dirty="0">
              <a:latin typeface="ＭＳ Ｐゴシック" panose="020B0600070205080204" pitchFamily="50" charset="-128"/>
              <a:ea typeface="ＭＳ Ｐゴシック" panose="020B0600070205080204" pitchFamily="50" charset="-128"/>
            </a:endParaRPr>
          </a:p>
          <a:p>
            <a:pPr>
              <a:lnSpc>
                <a:spcPct val="100000"/>
              </a:lnSpc>
            </a:pPr>
            <a:r>
              <a:rPr lang="ja-JP" altLang="en-US" sz="900" dirty="0">
                <a:latin typeface="ＭＳ Ｐゴシック" panose="020B0600070205080204" pitchFamily="50" charset="-128"/>
                <a:ea typeface="ＭＳ Ｐゴシック" panose="020B0600070205080204" pitchFamily="50" charset="-128"/>
              </a:rPr>
              <a:t>　　　　　　　</a:t>
            </a:r>
            <a:endParaRPr lang="en-US" altLang="ja-JP" sz="900" dirty="0">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4E6CED1E-9811-44AB-B45F-FC4AA6BADD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5391" y="9059779"/>
            <a:ext cx="726889" cy="726889"/>
          </a:xfrm>
          <a:prstGeom prst="rect">
            <a:avLst/>
          </a:prstGeom>
        </p:spPr>
      </p:pic>
      <p:pic>
        <p:nvPicPr>
          <p:cNvPr id="7" name="図 6">
            <a:extLst>
              <a:ext uri="{FF2B5EF4-FFF2-40B4-BE49-F238E27FC236}">
                <a16:creationId xmlns:a16="http://schemas.microsoft.com/office/drawing/2014/main" id="{6EC5FF96-2E82-4015-9413-FD2135D950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4873" y="9059779"/>
            <a:ext cx="726889" cy="726889"/>
          </a:xfrm>
          <a:prstGeom prst="rect">
            <a:avLst/>
          </a:prstGeom>
        </p:spPr>
      </p:pic>
      <p:sp>
        <p:nvSpPr>
          <p:cNvPr id="15" name="テキスト ボックス 14">
            <a:extLst>
              <a:ext uri="{FF2B5EF4-FFF2-40B4-BE49-F238E27FC236}">
                <a16:creationId xmlns:a16="http://schemas.microsoft.com/office/drawing/2014/main" id="{0526AE05-1854-4813-A875-78064D2C9808}"/>
              </a:ext>
            </a:extLst>
          </p:cNvPr>
          <p:cNvSpPr txBox="1"/>
          <p:nvPr/>
        </p:nvSpPr>
        <p:spPr>
          <a:xfrm>
            <a:off x="865580" y="9237786"/>
            <a:ext cx="1450545"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rPr>
              <a:t>　「思い出の家電」→</a:t>
            </a:r>
          </a:p>
        </p:txBody>
      </p:sp>
      <p:sp>
        <p:nvSpPr>
          <p:cNvPr id="16" name="テキスト ボックス 15">
            <a:extLst>
              <a:ext uri="{FF2B5EF4-FFF2-40B4-BE49-F238E27FC236}">
                <a16:creationId xmlns:a16="http://schemas.microsoft.com/office/drawing/2014/main" id="{AE91EF8F-3DFC-4106-9BF5-B71289A7E9B5}"/>
              </a:ext>
            </a:extLst>
          </p:cNvPr>
          <p:cNvSpPr txBox="1"/>
          <p:nvPr/>
        </p:nvSpPr>
        <p:spPr>
          <a:xfrm>
            <a:off x="3453062" y="9237785"/>
            <a:ext cx="1617742"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rPr>
              <a:t>　「オススメの一冊」→</a:t>
            </a:r>
          </a:p>
        </p:txBody>
      </p:sp>
      <p:pic>
        <p:nvPicPr>
          <p:cNvPr id="4" name="図 3">
            <a:extLst>
              <a:ext uri="{FF2B5EF4-FFF2-40B4-BE49-F238E27FC236}">
                <a16:creationId xmlns:a16="http://schemas.microsoft.com/office/drawing/2014/main" id="{C4DE4AA1-690A-410A-A0B9-489B939F5A0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96" r="3425" b="49816"/>
          <a:stretch/>
        </p:blipFill>
        <p:spPr>
          <a:xfrm>
            <a:off x="380773" y="1512061"/>
            <a:ext cx="2992910" cy="1107081"/>
          </a:xfrm>
          <a:prstGeom prst="rect">
            <a:avLst/>
          </a:prstGeom>
        </p:spPr>
      </p:pic>
      <p:pic>
        <p:nvPicPr>
          <p:cNvPr id="17" name="図 16">
            <a:extLst>
              <a:ext uri="{FF2B5EF4-FFF2-40B4-BE49-F238E27FC236}">
                <a16:creationId xmlns:a16="http://schemas.microsoft.com/office/drawing/2014/main" id="{E2619F8F-97F8-464D-8A84-B50BA128FD7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11" t="49816" r="3011"/>
          <a:stretch/>
        </p:blipFill>
        <p:spPr>
          <a:xfrm>
            <a:off x="3453062" y="1500029"/>
            <a:ext cx="3048227" cy="1127543"/>
          </a:xfrm>
          <a:prstGeom prst="rect">
            <a:avLst/>
          </a:prstGeom>
        </p:spPr>
      </p:pic>
      <p:pic>
        <p:nvPicPr>
          <p:cNvPr id="10" name="図 9">
            <a:extLst>
              <a:ext uri="{FF2B5EF4-FFF2-40B4-BE49-F238E27FC236}">
                <a16:creationId xmlns:a16="http://schemas.microsoft.com/office/drawing/2014/main" id="{D964AC3F-FD6A-43C0-863B-26ACB2E4F1F8}"/>
              </a:ext>
            </a:extLst>
          </p:cNvPr>
          <p:cNvPicPr>
            <a:picLocks noChangeAspect="1"/>
          </p:cNvPicPr>
          <p:nvPr/>
        </p:nvPicPr>
        <p:blipFill rotWithShape="1">
          <a:blip r:embed="rId6">
            <a:extLst>
              <a:ext uri="{28A0092B-C50C-407E-A947-70E740481C1C}">
                <a14:useLocalDpi xmlns:a14="http://schemas.microsoft.com/office/drawing/2010/main" val="0"/>
              </a:ext>
            </a:extLst>
          </a:blip>
          <a:srcRect l="4568" r="2545"/>
          <a:stretch/>
        </p:blipFill>
        <p:spPr>
          <a:xfrm>
            <a:off x="945603" y="4336113"/>
            <a:ext cx="4856159" cy="1411604"/>
          </a:xfrm>
          <a:prstGeom prst="rect">
            <a:avLst/>
          </a:prstGeom>
        </p:spPr>
      </p:pic>
      <p:sp>
        <p:nvSpPr>
          <p:cNvPr id="14" name="テキスト ボックス 13">
            <a:extLst>
              <a:ext uri="{FF2B5EF4-FFF2-40B4-BE49-F238E27FC236}">
                <a16:creationId xmlns:a16="http://schemas.microsoft.com/office/drawing/2014/main" id="{1E617D07-09C1-4C18-BE15-F7D4EF6D4E31}"/>
              </a:ext>
            </a:extLst>
          </p:cNvPr>
          <p:cNvSpPr txBox="1"/>
          <p:nvPr/>
        </p:nvSpPr>
        <p:spPr>
          <a:xfrm>
            <a:off x="1728850" y="5747717"/>
            <a:ext cx="3289664" cy="230832"/>
          </a:xfrm>
          <a:prstGeom prst="rect">
            <a:avLst/>
          </a:prstGeom>
          <a:noFill/>
        </p:spPr>
        <p:txBody>
          <a:bodyPr wrap="square" rtlCol="0">
            <a:spAutoFit/>
          </a:bodyPr>
          <a:lstStyle/>
          <a:p>
            <a:pPr algn="ctr">
              <a:lnSpc>
                <a:spcPct val="100000"/>
              </a:lnSpc>
            </a:pPr>
            <a:r>
              <a:rPr lang="ja-JP" altLang="en-US" sz="900" dirty="0">
                <a:solidFill>
                  <a:prstClr val="black"/>
                </a:solidFill>
                <a:latin typeface="ＭＳ Ｐゴシック" panose="020B0600070205080204" pitchFamily="50" charset="-128"/>
                <a:ea typeface="ＭＳ Ｐゴシック" panose="020B0600070205080204" pitchFamily="50" charset="-128"/>
              </a:rPr>
              <a:t>▲左：</a:t>
            </a:r>
            <a:r>
              <a:rPr lang="en-US" altLang="ja-JP" sz="900" dirty="0">
                <a:solidFill>
                  <a:prstClr val="black"/>
                </a:solidFill>
                <a:latin typeface="ＭＳ Ｐゴシック" panose="020B0600070205080204" pitchFamily="50" charset="-128"/>
                <a:ea typeface="ＭＳ Ｐゴシック" panose="020B0600070205080204" pitchFamily="50" charset="-128"/>
              </a:rPr>
              <a:t>&lt;EC-KR1-B</a:t>
            </a:r>
            <a:r>
              <a:rPr lang="ja-JP" altLang="en-US" sz="900" dirty="0">
                <a:solidFill>
                  <a:prstClr val="black"/>
                </a:solidFill>
                <a:latin typeface="ＭＳ Ｐゴシック" panose="020B0600070205080204" pitchFamily="50" charset="-128"/>
                <a:ea typeface="ＭＳ Ｐゴシック" panose="020B0600070205080204" pitchFamily="50" charset="-128"/>
              </a:rPr>
              <a:t>（ブラック系）</a:t>
            </a:r>
            <a:r>
              <a:rPr lang="en-US" altLang="ja-JP" sz="900" dirty="0">
                <a:solidFill>
                  <a:prstClr val="black"/>
                </a:solidFill>
                <a:latin typeface="ＭＳ Ｐゴシック" panose="020B0600070205080204" pitchFamily="50" charset="-128"/>
                <a:ea typeface="ＭＳ Ｐゴシック" panose="020B0600070205080204" pitchFamily="50" charset="-128"/>
              </a:rPr>
              <a:t>&gt;</a:t>
            </a:r>
            <a:r>
              <a:rPr lang="ja-JP" altLang="en-US" sz="900" dirty="0" err="1">
                <a:solidFill>
                  <a:prstClr val="black"/>
                </a:solidFill>
                <a:latin typeface="ＭＳ Ｐゴシック" panose="020B0600070205080204" pitchFamily="50" charset="-128"/>
                <a:ea typeface="ＭＳ Ｐゴシック" panose="020B0600070205080204" pitchFamily="50" charset="-128"/>
              </a:rPr>
              <a:t>、</a:t>
            </a:r>
            <a:r>
              <a:rPr lang="ja-JP" altLang="en-US" sz="900" dirty="0">
                <a:solidFill>
                  <a:prstClr val="black"/>
                </a:solidFill>
                <a:latin typeface="ＭＳ Ｐゴシック" panose="020B0600070205080204" pitchFamily="50" charset="-128"/>
                <a:ea typeface="ＭＳ Ｐゴシック" panose="020B0600070205080204" pitchFamily="50" charset="-128"/>
              </a:rPr>
              <a:t>右：ごみ捨てのイメージ</a:t>
            </a:r>
            <a:endParaRPr lang="en-US" altLang="ja-JP" sz="900"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900076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27209</TotalTime>
  <Words>1741</Words>
  <Application>Microsoft Office PowerPoint</Application>
  <PresentationFormat>A4 210 x 297 mm</PresentationFormat>
  <Paragraphs>205</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ＭＳ Ｐゴシック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吉田亜紀子</dc:creator>
  <cp:lastModifiedBy>金井郁子</cp:lastModifiedBy>
  <cp:revision>1450</cp:revision>
  <cp:lastPrinted>2023-10-16T02:53:57Z</cp:lastPrinted>
  <dcterms:created xsi:type="dcterms:W3CDTF">2017-06-09T02:37:16Z</dcterms:created>
  <dcterms:modified xsi:type="dcterms:W3CDTF">2023-10-20T06:37:41Z</dcterms:modified>
</cp:coreProperties>
</file>